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5" d="100"/>
          <a:sy n="135" d="100"/>
        </p:scale>
        <p:origin x="-88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96695196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Ken - 194 KB </a:t>
            </a:r>
          </a:p>
          <a:p>
            <a:pPr lvl="0" rtl="0">
              <a:spcBef>
                <a:spcPts val="0"/>
              </a:spcBef>
              <a:buNone/>
            </a:pPr>
            <a:r>
              <a:rPr lang="en"/>
              <a:t>Ryu - 198 KB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JAMMA </a:t>
            </a:r>
          </a:p>
          <a:p>
            <a:pPr rtl="0">
              <a:spcBef>
                <a:spcPts val="0"/>
              </a:spcBef>
              <a:buNone/>
            </a:pPr>
            <a:r>
              <a:rPr lang="en"/>
              <a:t>VGA</a:t>
            </a:r>
          </a:p>
          <a:p>
            <a:pPr>
              <a:spcBef>
                <a:spcPts val="0"/>
              </a:spcBef>
              <a:buNone/>
            </a:pPr>
            <a:r>
              <a:rPr lang="en"/>
              <a:t>Nexys 3 - Spartan 6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JAMMA </a:t>
            </a:r>
          </a:p>
          <a:p>
            <a:pPr lvl="0" rtl="0">
              <a:spcBef>
                <a:spcPts val="0"/>
              </a:spcBef>
              <a:buNone/>
            </a:pPr>
            <a:r>
              <a:rPr lang="en"/>
              <a:t>VGA</a:t>
            </a:r>
          </a:p>
          <a:p>
            <a:pPr lvl="0" rtl="0">
              <a:spcBef>
                <a:spcPts val="0"/>
              </a:spcBef>
              <a:buNone/>
            </a:pPr>
            <a:r>
              <a:rPr lang="en"/>
              <a:t>Nexys 3 - Spartan 6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We want to recreate the game system to emulate the gaming experience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200000"/>
              </a:lnSpc>
              <a:spcBef>
                <a:spcPts val="0"/>
              </a:spcBef>
              <a:buClr>
                <a:srgbClr val="000000"/>
              </a:buClr>
              <a:buSzPct val="100000"/>
              <a:buFont typeface="Muli"/>
              <a:buAutoNum type="arabicPeriod"/>
            </a:pPr>
            <a:r>
              <a:rPr lang="en" sz="1200" b="1">
                <a:latin typeface="Muli"/>
                <a:ea typeface="Muli"/>
                <a:cs typeface="Muli"/>
                <a:sym typeface="Muli"/>
              </a:rPr>
              <a:t>Challenging: We wanted a challenging project where we develop our skills</a:t>
            </a:r>
          </a:p>
          <a:p>
            <a:pPr marL="457200" lvl="0" indent="-304800" rtl="0">
              <a:lnSpc>
                <a:spcPct val="200000"/>
              </a:lnSpc>
              <a:spcBef>
                <a:spcPts val="0"/>
              </a:spcBef>
              <a:buClr>
                <a:srgbClr val="000000"/>
              </a:buClr>
              <a:buSzPct val="100000"/>
              <a:buFont typeface="Muli"/>
              <a:buAutoNum type="arabicPeriod"/>
            </a:pPr>
            <a:r>
              <a:rPr lang="en" sz="1200" b="1">
                <a:latin typeface="Muli"/>
                <a:ea typeface="Muli"/>
                <a:cs typeface="Muli"/>
                <a:sym typeface="Muli"/>
              </a:rPr>
              <a:t>Modular: Work on the most basic </a:t>
            </a:r>
          </a:p>
          <a:p>
            <a:pPr marL="457200" lvl="0" indent="-304800">
              <a:lnSpc>
                <a:spcPct val="200000"/>
              </a:lnSpc>
              <a:spcBef>
                <a:spcPts val="0"/>
              </a:spcBef>
              <a:buClr>
                <a:srgbClr val="000000"/>
              </a:buClr>
              <a:buSzPct val="100000"/>
              <a:buFont typeface="Muli"/>
              <a:buAutoNum type="arabicPeriod"/>
            </a:pPr>
            <a:r>
              <a:rPr lang="en" sz="1200" b="1">
                <a:latin typeface="Muli"/>
                <a:ea typeface="Muli"/>
                <a:cs typeface="Muli"/>
                <a:sym typeface="Muli"/>
              </a:rPr>
              <a:t>Expandability: There are so many combos and so many different characters and maps that we would’ve been able to keep adding things until we complete everything.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“As yall can see, our diagram has changed. We are no longer using the Playstation controllers. Instead we connect the Jamma board to the FPGA. And then the FPGA outputs to the VGA display.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Beneath all of the illustrations and animations, Ken and Ryu are just Finite State Machines. So each character is a finite state machine and every move they can do is also a finite state machine that cycles through different images. Depending on the move and character we request a particular part of the image from memory.  </a:t>
            </a:r>
          </a:p>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Ken - 194 KB </a:t>
            </a:r>
          </a:p>
          <a:p>
            <a:pPr lvl="0" rtl="0">
              <a:spcBef>
                <a:spcPts val="0"/>
              </a:spcBef>
              <a:buNone/>
            </a:pPr>
            <a:r>
              <a:rPr lang="en"/>
              <a:t>Ryu - 198 KB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Ken - 194 KB </a:t>
            </a:r>
          </a:p>
          <a:p>
            <a:pPr lvl="0" rtl="0">
              <a:spcBef>
                <a:spcPts val="0"/>
              </a:spcBef>
              <a:buNone/>
            </a:pPr>
            <a:r>
              <a:rPr lang="en"/>
              <a:t>Ryu - 198 KB</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pic>
        <p:nvPicPr>
          <p:cNvPr id="8" name="Shape 8"/>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9" name="Shape 9"/>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10" name="Shape 10"/>
          <p:cNvSpPr txBox="1">
            <a:spLocks noGrp="1"/>
          </p:cNvSpPr>
          <p:nvPr>
            <p:ph type="title"/>
          </p:nvPr>
        </p:nvSpPr>
        <p:spPr>
          <a:xfrm>
            <a:off x="2747950" y="747775"/>
            <a:ext cx="3647999" cy="3647999"/>
          </a:xfrm>
          <a:prstGeom prst="rect">
            <a:avLst/>
          </a:prstGeom>
        </p:spPr>
        <p:txBody>
          <a:bodyPr lIns="91425" tIns="91425" rIns="91425" bIns="91425" anchor="ctr" anchorCtr="0"/>
          <a:lstStyle>
            <a:lvl1pPr algn="ctr" rtl="0">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54"/>
        <p:cNvGrpSpPr/>
        <p:nvPr/>
      </p:nvGrpSpPr>
      <p:grpSpPr>
        <a:xfrm>
          <a:off x="0" y="0"/>
          <a:ext cx="0" cy="0"/>
          <a:chOff x="0" y="0"/>
          <a:chExt cx="0" cy="0"/>
        </a:xfrm>
      </p:grpSpPr>
      <p:pic>
        <p:nvPicPr>
          <p:cNvPr id="55" name="Shape 55"/>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56" name="Shape 56"/>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57" name="Shape 57"/>
          <p:cNvSpPr txBox="1">
            <a:spLocks noGrp="1"/>
          </p:cNvSpPr>
          <p:nvPr>
            <p:ph type="title"/>
          </p:nvPr>
        </p:nvSpPr>
        <p:spPr>
          <a:xfrm>
            <a:off x="2747950" y="747775"/>
            <a:ext cx="3647999" cy="3647999"/>
          </a:xfrm>
          <a:prstGeom prst="rect">
            <a:avLst/>
          </a:prstGeom>
        </p:spPr>
        <p:txBody>
          <a:bodyPr lIns="91425" tIns="91425" rIns="91425" bIns="91425" anchor="ctr" anchorCtr="0"/>
          <a:lstStyle>
            <a:lvl1pPr algn="ctr" rtl="0">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58"/>
        <p:cNvGrpSpPr/>
        <p:nvPr/>
      </p:nvGrpSpPr>
      <p:grpSpPr>
        <a:xfrm>
          <a:off x="0" y="0"/>
          <a:ext cx="0" cy="0"/>
          <a:chOff x="0" y="0"/>
          <a:chExt cx="0" cy="0"/>
        </a:xfrm>
      </p:grpSpPr>
      <p:pic>
        <p:nvPicPr>
          <p:cNvPr id="59" name="Shape 59"/>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60" name="Shape 60"/>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61" name="Shape 61"/>
          <p:cNvSpPr txBox="1">
            <a:spLocks noGrp="1"/>
          </p:cNvSpPr>
          <p:nvPr>
            <p:ph type="subTitle" idx="1"/>
          </p:nvPr>
        </p:nvSpPr>
        <p:spPr>
          <a:xfrm>
            <a:off x="3009350" y="2573875"/>
            <a:ext cx="3086700" cy="2044500"/>
          </a:xfrm>
          <a:prstGeom prst="rect">
            <a:avLst/>
          </a:prstGeom>
          <a:noFill/>
        </p:spPr>
        <p:txBody>
          <a:bodyPr lIns="91425" tIns="91425" rIns="91425" bIns="91425" anchor="t" anchorCtr="0"/>
          <a:lstStyle>
            <a:lvl1pPr algn="ctr" rtl="0">
              <a:spcBef>
                <a:spcPts val="0"/>
              </a:spcBef>
              <a:buClr>
                <a:srgbClr val="FFFFFF"/>
              </a:buClr>
              <a:buFont typeface="Muli"/>
              <a:buNone/>
              <a:defRPr>
                <a:solidFill>
                  <a:srgbClr val="FFFFFF"/>
                </a:solidFill>
                <a:latin typeface="Muli"/>
                <a:ea typeface="Muli"/>
                <a:cs typeface="Muli"/>
                <a:sym typeface="Muli"/>
              </a:defRPr>
            </a:lvl1pPr>
            <a:lvl2pPr algn="ctr" rtl="0">
              <a:spcBef>
                <a:spcPts val="0"/>
              </a:spcBef>
              <a:buClr>
                <a:srgbClr val="FFFFFF"/>
              </a:buClr>
              <a:buFont typeface="Muli"/>
              <a:buNone/>
              <a:defRPr>
                <a:solidFill>
                  <a:srgbClr val="FFFFFF"/>
                </a:solidFill>
                <a:latin typeface="Muli"/>
                <a:ea typeface="Muli"/>
                <a:cs typeface="Muli"/>
                <a:sym typeface="Muli"/>
              </a:defRPr>
            </a:lvl2pPr>
            <a:lvl3pPr algn="ctr" rtl="0">
              <a:spcBef>
                <a:spcPts val="0"/>
              </a:spcBef>
              <a:buClr>
                <a:srgbClr val="FFFFFF"/>
              </a:buClr>
              <a:buFont typeface="Muli"/>
              <a:buNone/>
              <a:defRPr>
                <a:solidFill>
                  <a:srgbClr val="FFFFFF"/>
                </a:solidFill>
                <a:latin typeface="Muli"/>
                <a:ea typeface="Muli"/>
                <a:cs typeface="Muli"/>
                <a:sym typeface="Muli"/>
              </a:defRPr>
            </a:lvl3pPr>
            <a:lvl4pPr algn="ctr" rtl="0">
              <a:spcBef>
                <a:spcPts val="0"/>
              </a:spcBef>
              <a:buClr>
                <a:srgbClr val="FFFFFF"/>
              </a:buClr>
              <a:buFont typeface="Muli"/>
              <a:buNone/>
              <a:defRPr>
                <a:solidFill>
                  <a:srgbClr val="FFFFFF"/>
                </a:solidFill>
                <a:latin typeface="Muli"/>
                <a:ea typeface="Muli"/>
                <a:cs typeface="Muli"/>
                <a:sym typeface="Muli"/>
              </a:defRPr>
            </a:lvl4pPr>
            <a:lvl5pPr algn="ctr" rtl="0">
              <a:spcBef>
                <a:spcPts val="0"/>
              </a:spcBef>
              <a:buClr>
                <a:srgbClr val="FFFFFF"/>
              </a:buClr>
              <a:buFont typeface="Muli"/>
              <a:buNone/>
              <a:defRPr>
                <a:solidFill>
                  <a:srgbClr val="FFFFFF"/>
                </a:solidFill>
                <a:latin typeface="Muli"/>
                <a:ea typeface="Muli"/>
                <a:cs typeface="Muli"/>
                <a:sym typeface="Muli"/>
              </a:defRPr>
            </a:lvl5pPr>
            <a:lvl6pPr algn="ctr" rtl="0">
              <a:spcBef>
                <a:spcPts val="0"/>
              </a:spcBef>
              <a:buClr>
                <a:srgbClr val="FFFFFF"/>
              </a:buClr>
              <a:buFont typeface="Muli"/>
              <a:buNone/>
              <a:defRPr>
                <a:solidFill>
                  <a:srgbClr val="FFFFFF"/>
                </a:solidFill>
                <a:latin typeface="Muli"/>
                <a:ea typeface="Muli"/>
                <a:cs typeface="Muli"/>
                <a:sym typeface="Muli"/>
              </a:defRPr>
            </a:lvl6pPr>
            <a:lvl7pPr algn="ctr" rtl="0">
              <a:spcBef>
                <a:spcPts val="0"/>
              </a:spcBef>
              <a:buClr>
                <a:srgbClr val="FFFFFF"/>
              </a:buClr>
              <a:buFont typeface="Muli"/>
              <a:buNone/>
              <a:defRPr>
                <a:solidFill>
                  <a:srgbClr val="FFFFFF"/>
                </a:solidFill>
                <a:latin typeface="Muli"/>
                <a:ea typeface="Muli"/>
                <a:cs typeface="Muli"/>
                <a:sym typeface="Muli"/>
              </a:defRPr>
            </a:lvl7pPr>
            <a:lvl8pPr algn="ctr" rtl="0">
              <a:spcBef>
                <a:spcPts val="0"/>
              </a:spcBef>
              <a:buClr>
                <a:srgbClr val="FFFFFF"/>
              </a:buClr>
              <a:buFont typeface="Muli"/>
              <a:buNone/>
              <a:defRPr>
                <a:solidFill>
                  <a:srgbClr val="FFFFFF"/>
                </a:solidFill>
                <a:latin typeface="Muli"/>
                <a:ea typeface="Muli"/>
                <a:cs typeface="Muli"/>
                <a:sym typeface="Muli"/>
              </a:defRPr>
            </a:lvl8pPr>
            <a:lvl9pPr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62" name="Shape 62"/>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algn="ctr" rtl="0">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p:spTree>
      <p:nvGrpSpPr>
        <p:cNvPr id="1" name="Shape 63"/>
        <p:cNvGrpSpPr/>
        <p:nvPr/>
      </p:nvGrpSpPr>
      <p:grpSpPr>
        <a:xfrm>
          <a:off x="0" y="0"/>
          <a:ext cx="0" cy="0"/>
          <a:chOff x="0" y="0"/>
          <a:chExt cx="0" cy="0"/>
        </a:xfrm>
      </p:grpSpPr>
      <p:pic>
        <p:nvPicPr>
          <p:cNvPr id="64" name="Shape 64"/>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5" name="Shape 65"/>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66" name="Shape 66"/>
          <p:cNvSpPr txBox="1">
            <a:spLocks noGrp="1"/>
          </p:cNvSpPr>
          <p:nvPr>
            <p:ph type="body" idx="1"/>
          </p:nvPr>
        </p:nvSpPr>
        <p:spPr>
          <a:xfrm>
            <a:off x="1964225" y="2161800"/>
            <a:ext cx="5215499" cy="819899"/>
          </a:xfrm>
          <a:prstGeom prst="rect">
            <a:avLst/>
          </a:prstGeom>
        </p:spPr>
        <p:txBody>
          <a:bodyPr lIns="91425" tIns="91425" rIns="91425" bIns="91425" anchor="ctr" anchorCtr="0"/>
          <a:lstStyle>
            <a:lvl1pPr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algn="ctr" rtl="0">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1 column">
    <p:bg>
      <p:bgPr>
        <a:solidFill>
          <a:srgbClr val="FFFFFF"/>
        </a:solidFill>
        <a:effectLst/>
      </p:bgPr>
    </p:bg>
    <p:spTree>
      <p:nvGrpSpPr>
        <p:cNvPr id="1" name="Shape 67"/>
        <p:cNvGrpSpPr/>
        <p:nvPr/>
      </p:nvGrpSpPr>
      <p:grpSpPr>
        <a:xfrm>
          <a:off x="0" y="0"/>
          <a:ext cx="0" cy="0"/>
          <a:chOff x="0" y="0"/>
          <a:chExt cx="0" cy="0"/>
        </a:xfrm>
      </p:grpSpPr>
      <p:pic>
        <p:nvPicPr>
          <p:cNvPr id="68" name="Shape 68"/>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9" name="Shape 69"/>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70" name="Shape 70"/>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71" name="Shape 71"/>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1 column half">
    <p:bg>
      <p:bgPr>
        <a:solidFill>
          <a:srgbClr val="FFFFFF"/>
        </a:solidFill>
        <a:effectLst/>
      </p:bgPr>
    </p:bg>
    <p:spTree>
      <p:nvGrpSpPr>
        <p:cNvPr id="1" name="Shape 72"/>
        <p:cNvGrpSpPr/>
        <p:nvPr/>
      </p:nvGrpSpPr>
      <p:grpSpPr>
        <a:xfrm>
          <a:off x="0" y="0"/>
          <a:ext cx="0" cy="0"/>
          <a:chOff x="0" y="0"/>
          <a:chExt cx="0" cy="0"/>
        </a:xfrm>
      </p:grpSpPr>
      <p:sp>
        <p:nvSpPr>
          <p:cNvPr id="73" name="Shape 73"/>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74" name="Shape 74"/>
          <p:cNvSpPr txBox="1">
            <a:spLocks noGrp="1"/>
          </p:cNvSpPr>
          <p:nvPr>
            <p:ph type="title"/>
          </p:nvPr>
        </p:nvSpPr>
        <p:spPr>
          <a:xfrm>
            <a:off x="5128375" y="302375"/>
            <a:ext cx="3493199"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75" name="Shape 75"/>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76"/>
        <p:cNvGrpSpPr/>
        <p:nvPr/>
      </p:nvGrpSpPr>
      <p:grpSpPr>
        <a:xfrm>
          <a:off x="0" y="0"/>
          <a:ext cx="0" cy="0"/>
          <a:chOff x="0" y="0"/>
          <a:chExt cx="0" cy="0"/>
        </a:xfrm>
      </p:grpSpPr>
      <p:pic>
        <p:nvPicPr>
          <p:cNvPr id="77" name="Shape 7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78" name="Shape 78"/>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79" name="Shape 79"/>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80" name="Shape 80"/>
          <p:cNvSpPr txBox="1">
            <a:spLocks noGrp="1"/>
          </p:cNvSpPr>
          <p:nvPr>
            <p:ph type="body" idx="1"/>
          </p:nvPr>
        </p:nvSpPr>
        <p:spPr>
          <a:xfrm>
            <a:off x="2902950" y="1509475"/>
            <a:ext cx="2780700" cy="3125100"/>
          </a:xfrm>
          <a:prstGeom prst="rect">
            <a:avLst/>
          </a:prstGeom>
        </p:spPr>
        <p:txBody>
          <a:bodyPr lIns="91425" tIns="91425" rIns="91425" bIns="91425" anchor="t" anchorCtr="0"/>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81" name="Shape 81"/>
          <p:cNvSpPr txBox="1">
            <a:spLocks noGrp="1"/>
          </p:cNvSpPr>
          <p:nvPr>
            <p:ph type="body" idx="2"/>
          </p:nvPr>
        </p:nvSpPr>
        <p:spPr>
          <a:xfrm>
            <a:off x="5840728" y="1509475"/>
            <a:ext cx="2780700" cy="3125100"/>
          </a:xfrm>
          <a:prstGeom prst="rect">
            <a:avLst/>
          </a:prstGeom>
        </p:spPr>
        <p:txBody>
          <a:bodyPr lIns="91425" tIns="91425" rIns="91425" bIns="91425" anchor="t" anchorCtr="0"/>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pic>
        <p:nvPicPr>
          <p:cNvPr id="83" name="Shape 8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84" name="Shape 84"/>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85" name="Shape 85"/>
          <p:cNvSpPr txBox="1">
            <a:spLocks noGrp="1"/>
          </p:cNvSpPr>
          <p:nvPr>
            <p:ph type="body" idx="1"/>
          </p:nvPr>
        </p:nvSpPr>
        <p:spPr>
          <a:xfrm>
            <a:off x="2902775" y="1538525"/>
            <a:ext cx="1914900" cy="3386999"/>
          </a:xfrm>
          <a:prstGeom prst="rect">
            <a:avLst/>
          </a:prstGeom>
        </p:spPr>
        <p:txBody>
          <a:bodyPr lIns="91425" tIns="91425" rIns="91425" bIns="91425" anchor="t" anchorCtr="0"/>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6" name="Shape 86"/>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endParaRPr/>
          </a:p>
        </p:txBody>
      </p:sp>
      <p:sp>
        <p:nvSpPr>
          <p:cNvPr id="87" name="Shape 87"/>
          <p:cNvSpPr txBox="1">
            <a:spLocks noGrp="1"/>
          </p:cNvSpPr>
          <p:nvPr>
            <p:ph type="body" idx="3"/>
          </p:nvPr>
        </p:nvSpPr>
        <p:spPr>
          <a:xfrm>
            <a:off x="6929053" y="1538525"/>
            <a:ext cx="1914900" cy="3386999"/>
          </a:xfrm>
          <a:prstGeom prst="rect">
            <a:avLst/>
          </a:prstGeom>
        </p:spPr>
        <p:txBody>
          <a:bodyPr lIns="91425" tIns="91425" rIns="91425" bIns="91425" anchor="t" anchorCtr="0"/>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8" name="Shape 88"/>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9"/>
        <p:cNvGrpSpPr/>
        <p:nvPr/>
      </p:nvGrpSpPr>
      <p:grpSpPr>
        <a:xfrm>
          <a:off x="0" y="0"/>
          <a:ext cx="0" cy="0"/>
          <a:chOff x="0" y="0"/>
          <a:chExt cx="0" cy="0"/>
        </a:xfrm>
      </p:grpSpPr>
      <p:pic>
        <p:nvPicPr>
          <p:cNvPr id="90" name="Shape 9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91" name="Shape 91"/>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92" name="Shape 92"/>
          <p:cNvSpPr txBox="1">
            <a:spLocks noGrp="1"/>
          </p:cNvSpPr>
          <p:nvPr>
            <p:ph type="title"/>
          </p:nvPr>
        </p:nvSpPr>
        <p:spPr>
          <a:xfrm>
            <a:off x="1190100" y="302375"/>
            <a:ext cx="6763800" cy="503099"/>
          </a:xfrm>
          <a:prstGeom prst="rect">
            <a:avLst/>
          </a:prstGeom>
        </p:spPr>
        <p:txBody>
          <a:bodyPr lIns="91425" tIns="91425" rIns="91425" bIns="91425" anchor="t" anchorCtr="0"/>
          <a:lstStyle>
            <a:lvl1pPr algn="ctr" rtl="0">
              <a:spcBef>
                <a:spcPts val="0"/>
              </a:spcBef>
              <a:buNone/>
              <a:defRPr sz="1800" b="1">
                <a:solidFill>
                  <a:srgbClr val="FFFFFF"/>
                </a:solidFill>
                <a:latin typeface="Muli"/>
                <a:ea typeface="Muli"/>
                <a:cs typeface="Muli"/>
                <a:sym typeface="Muli"/>
              </a:defRPr>
            </a:lvl1pPr>
            <a:lvl2pPr algn="ctr" rtl="0">
              <a:spcBef>
                <a:spcPts val="0"/>
              </a:spcBef>
              <a:buNone/>
              <a:defRPr sz="1800" b="1">
                <a:solidFill>
                  <a:srgbClr val="FFFFFF"/>
                </a:solidFill>
                <a:latin typeface="Muli"/>
                <a:ea typeface="Muli"/>
                <a:cs typeface="Muli"/>
                <a:sym typeface="Muli"/>
              </a:defRPr>
            </a:lvl2pPr>
            <a:lvl3pPr algn="ctr" rtl="0">
              <a:spcBef>
                <a:spcPts val="0"/>
              </a:spcBef>
              <a:buNone/>
              <a:defRPr sz="1800" b="1">
                <a:solidFill>
                  <a:srgbClr val="FFFFFF"/>
                </a:solidFill>
                <a:latin typeface="Muli"/>
                <a:ea typeface="Muli"/>
                <a:cs typeface="Muli"/>
                <a:sym typeface="Muli"/>
              </a:defRPr>
            </a:lvl3pPr>
            <a:lvl4pPr algn="ctr" rtl="0">
              <a:spcBef>
                <a:spcPts val="0"/>
              </a:spcBef>
              <a:buNone/>
              <a:defRPr sz="1800" b="1">
                <a:solidFill>
                  <a:srgbClr val="FFFFFF"/>
                </a:solidFill>
                <a:latin typeface="Muli"/>
                <a:ea typeface="Muli"/>
                <a:cs typeface="Muli"/>
                <a:sym typeface="Muli"/>
              </a:defRPr>
            </a:lvl4pPr>
            <a:lvl5pPr algn="ctr" rtl="0">
              <a:spcBef>
                <a:spcPts val="0"/>
              </a:spcBef>
              <a:buNone/>
              <a:defRPr sz="1800" b="1">
                <a:solidFill>
                  <a:srgbClr val="FFFFFF"/>
                </a:solidFill>
                <a:latin typeface="Muli"/>
                <a:ea typeface="Muli"/>
                <a:cs typeface="Muli"/>
                <a:sym typeface="Muli"/>
              </a:defRPr>
            </a:lvl5pPr>
            <a:lvl6pPr algn="ctr" rtl="0">
              <a:spcBef>
                <a:spcPts val="0"/>
              </a:spcBef>
              <a:buNone/>
              <a:defRPr sz="1800" b="1">
                <a:solidFill>
                  <a:srgbClr val="FFFFFF"/>
                </a:solidFill>
                <a:latin typeface="Muli"/>
                <a:ea typeface="Muli"/>
                <a:cs typeface="Muli"/>
                <a:sym typeface="Muli"/>
              </a:defRPr>
            </a:lvl6pPr>
            <a:lvl7pPr algn="ctr" rtl="0">
              <a:spcBef>
                <a:spcPts val="0"/>
              </a:spcBef>
              <a:buNone/>
              <a:defRPr sz="1800" b="1">
                <a:solidFill>
                  <a:srgbClr val="FFFFFF"/>
                </a:solidFill>
                <a:latin typeface="Muli"/>
                <a:ea typeface="Muli"/>
                <a:cs typeface="Muli"/>
                <a:sym typeface="Muli"/>
              </a:defRPr>
            </a:lvl7pPr>
            <a:lvl8pPr algn="ctr" rtl="0">
              <a:spcBef>
                <a:spcPts val="0"/>
              </a:spcBef>
              <a:buNone/>
              <a:defRPr sz="1800" b="1">
                <a:solidFill>
                  <a:srgbClr val="FFFFFF"/>
                </a:solidFill>
                <a:latin typeface="Muli"/>
                <a:ea typeface="Muli"/>
                <a:cs typeface="Muli"/>
                <a:sym typeface="Muli"/>
              </a:defRPr>
            </a:lvl8pPr>
            <a:lvl9pPr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93"/>
        <p:cNvGrpSpPr/>
        <p:nvPr/>
      </p:nvGrpSpPr>
      <p:grpSpPr>
        <a:xfrm>
          <a:off x="0" y="0"/>
          <a:ext cx="0" cy="0"/>
          <a:chOff x="0" y="0"/>
          <a:chExt cx="0" cy="0"/>
        </a:xfrm>
      </p:grpSpPr>
      <p:pic>
        <p:nvPicPr>
          <p:cNvPr id="94" name="Shape 94"/>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95" name="Shape 95"/>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96" name="Shape 96"/>
          <p:cNvSpPr txBox="1">
            <a:spLocks noGrp="1"/>
          </p:cNvSpPr>
          <p:nvPr>
            <p:ph type="body" idx="1"/>
          </p:nvPr>
        </p:nvSpPr>
        <p:spPr>
          <a:xfrm>
            <a:off x="1190100" y="4470500"/>
            <a:ext cx="6763800" cy="673199"/>
          </a:xfrm>
          <a:prstGeom prst="rect">
            <a:avLst/>
          </a:prstGeom>
        </p:spPr>
        <p:txBody>
          <a:bodyPr lIns="91425" tIns="91425" rIns="91425" bIns="91425" anchor="ctr" anchorCtr="0"/>
          <a:lstStyle>
            <a:lvl1pPr algn="ctr" rtl="0">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pic>
        <p:nvPicPr>
          <p:cNvPr id="12" name="Shape 12"/>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3" name="Shape 13"/>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14" name="Shape 14"/>
          <p:cNvSpPr txBox="1">
            <a:spLocks noGrp="1"/>
          </p:cNvSpPr>
          <p:nvPr>
            <p:ph type="subTitle" idx="1"/>
          </p:nvPr>
        </p:nvSpPr>
        <p:spPr>
          <a:xfrm>
            <a:off x="3009350" y="2573875"/>
            <a:ext cx="3086700" cy="2044500"/>
          </a:xfrm>
          <a:prstGeom prst="rect">
            <a:avLst/>
          </a:prstGeom>
          <a:noFill/>
        </p:spPr>
        <p:txBody>
          <a:bodyPr lIns="91425" tIns="91425" rIns="91425" bIns="91425" anchor="t" anchorCtr="0"/>
          <a:lstStyle>
            <a:lvl1pPr algn="ctr" rtl="0">
              <a:spcBef>
                <a:spcPts val="0"/>
              </a:spcBef>
              <a:buClr>
                <a:srgbClr val="FFFFFF"/>
              </a:buClr>
              <a:buFont typeface="Muli"/>
              <a:buNone/>
              <a:defRPr>
                <a:solidFill>
                  <a:srgbClr val="FFFFFF"/>
                </a:solidFill>
                <a:latin typeface="Muli"/>
                <a:ea typeface="Muli"/>
                <a:cs typeface="Muli"/>
                <a:sym typeface="Muli"/>
              </a:defRPr>
            </a:lvl1pPr>
            <a:lvl2pPr algn="ctr" rtl="0">
              <a:spcBef>
                <a:spcPts val="0"/>
              </a:spcBef>
              <a:buClr>
                <a:srgbClr val="FFFFFF"/>
              </a:buClr>
              <a:buFont typeface="Muli"/>
              <a:buNone/>
              <a:defRPr>
                <a:solidFill>
                  <a:srgbClr val="FFFFFF"/>
                </a:solidFill>
                <a:latin typeface="Muli"/>
                <a:ea typeface="Muli"/>
                <a:cs typeface="Muli"/>
                <a:sym typeface="Muli"/>
              </a:defRPr>
            </a:lvl2pPr>
            <a:lvl3pPr algn="ctr" rtl="0">
              <a:spcBef>
                <a:spcPts val="0"/>
              </a:spcBef>
              <a:buClr>
                <a:srgbClr val="FFFFFF"/>
              </a:buClr>
              <a:buFont typeface="Muli"/>
              <a:buNone/>
              <a:defRPr>
                <a:solidFill>
                  <a:srgbClr val="FFFFFF"/>
                </a:solidFill>
                <a:latin typeface="Muli"/>
                <a:ea typeface="Muli"/>
                <a:cs typeface="Muli"/>
                <a:sym typeface="Muli"/>
              </a:defRPr>
            </a:lvl3pPr>
            <a:lvl4pPr algn="ctr" rtl="0">
              <a:spcBef>
                <a:spcPts val="0"/>
              </a:spcBef>
              <a:buClr>
                <a:srgbClr val="FFFFFF"/>
              </a:buClr>
              <a:buFont typeface="Muli"/>
              <a:buNone/>
              <a:defRPr>
                <a:solidFill>
                  <a:srgbClr val="FFFFFF"/>
                </a:solidFill>
                <a:latin typeface="Muli"/>
                <a:ea typeface="Muli"/>
                <a:cs typeface="Muli"/>
                <a:sym typeface="Muli"/>
              </a:defRPr>
            </a:lvl4pPr>
            <a:lvl5pPr algn="ctr" rtl="0">
              <a:spcBef>
                <a:spcPts val="0"/>
              </a:spcBef>
              <a:buClr>
                <a:srgbClr val="FFFFFF"/>
              </a:buClr>
              <a:buFont typeface="Muli"/>
              <a:buNone/>
              <a:defRPr>
                <a:solidFill>
                  <a:srgbClr val="FFFFFF"/>
                </a:solidFill>
                <a:latin typeface="Muli"/>
                <a:ea typeface="Muli"/>
                <a:cs typeface="Muli"/>
                <a:sym typeface="Muli"/>
              </a:defRPr>
            </a:lvl5pPr>
            <a:lvl6pPr algn="ctr" rtl="0">
              <a:spcBef>
                <a:spcPts val="0"/>
              </a:spcBef>
              <a:buClr>
                <a:srgbClr val="FFFFFF"/>
              </a:buClr>
              <a:buFont typeface="Muli"/>
              <a:buNone/>
              <a:defRPr>
                <a:solidFill>
                  <a:srgbClr val="FFFFFF"/>
                </a:solidFill>
                <a:latin typeface="Muli"/>
                <a:ea typeface="Muli"/>
                <a:cs typeface="Muli"/>
                <a:sym typeface="Muli"/>
              </a:defRPr>
            </a:lvl6pPr>
            <a:lvl7pPr algn="ctr" rtl="0">
              <a:spcBef>
                <a:spcPts val="0"/>
              </a:spcBef>
              <a:buClr>
                <a:srgbClr val="FFFFFF"/>
              </a:buClr>
              <a:buFont typeface="Muli"/>
              <a:buNone/>
              <a:defRPr>
                <a:solidFill>
                  <a:srgbClr val="FFFFFF"/>
                </a:solidFill>
                <a:latin typeface="Muli"/>
                <a:ea typeface="Muli"/>
                <a:cs typeface="Muli"/>
                <a:sym typeface="Muli"/>
              </a:defRPr>
            </a:lvl7pPr>
            <a:lvl8pPr algn="ctr" rtl="0">
              <a:spcBef>
                <a:spcPts val="0"/>
              </a:spcBef>
              <a:buClr>
                <a:srgbClr val="FFFFFF"/>
              </a:buClr>
              <a:buFont typeface="Muli"/>
              <a:buNone/>
              <a:defRPr>
                <a:solidFill>
                  <a:srgbClr val="FFFFFF"/>
                </a:solidFill>
                <a:latin typeface="Muli"/>
                <a:ea typeface="Muli"/>
                <a:cs typeface="Muli"/>
                <a:sym typeface="Muli"/>
              </a:defRPr>
            </a:lvl8pPr>
            <a:lvl9pPr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15" name="Shape 15"/>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algn="ctr" rtl="0">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pic>
        <p:nvPicPr>
          <p:cNvPr id="17" name="Shape 1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8" name="Shape 18"/>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19" name="Shape 19"/>
          <p:cNvSpPr txBox="1">
            <a:spLocks noGrp="1"/>
          </p:cNvSpPr>
          <p:nvPr>
            <p:ph type="body" idx="1"/>
          </p:nvPr>
        </p:nvSpPr>
        <p:spPr>
          <a:xfrm>
            <a:off x="1964225" y="2161800"/>
            <a:ext cx="5215499" cy="819899"/>
          </a:xfrm>
          <a:prstGeom prst="rect">
            <a:avLst/>
          </a:prstGeom>
        </p:spPr>
        <p:txBody>
          <a:bodyPr lIns="91425" tIns="91425" rIns="91425" bIns="91425" anchor="ctr" anchorCtr="0"/>
          <a:lstStyle>
            <a:lvl1pPr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algn="ctr">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solidFill>
          <a:srgbClr val="FFFFFF"/>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2" name="Shape 22"/>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23" name="Shape 23"/>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24" name="Shape 24"/>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1 column half">
    <p:bg>
      <p:bgPr>
        <a:solidFill>
          <a:srgbClr val="FFFFFF"/>
        </a:solidFill>
        <a:effectLst/>
      </p:bgPr>
    </p:bg>
    <p:spTree>
      <p:nvGrpSpPr>
        <p:cNvPr id="1" name="Shape 25"/>
        <p:cNvGrpSpPr/>
        <p:nvPr/>
      </p:nvGrpSpPr>
      <p:grpSpPr>
        <a:xfrm>
          <a:off x="0" y="0"/>
          <a:ext cx="0" cy="0"/>
          <a:chOff x="0" y="0"/>
          <a:chExt cx="0" cy="0"/>
        </a:xfrm>
      </p:grpSpPr>
      <p:sp>
        <p:nvSpPr>
          <p:cNvPr id="26" name="Shape 26"/>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27" name="Shape 27"/>
          <p:cNvSpPr txBox="1">
            <a:spLocks noGrp="1"/>
          </p:cNvSpPr>
          <p:nvPr>
            <p:ph type="title"/>
          </p:nvPr>
        </p:nvSpPr>
        <p:spPr>
          <a:xfrm>
            <a:off x="5128375" y="302375"/>
            <a:ext cx="3493199"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28" name="Shape 28"/>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9"/>
        <p:cNvGrpSpPr/>
        <p:nvPr/>
      </p:nvGrpSpPr>
      <p:grpSpPr>
        <a:xfrm>
          <a:off x="0" y="0"/>
          <a:ext cx="0" cy="0"/>
          <a:chOff x="0" y="0"/>
          <a:chExt cx="0" cy="0"/>
        </a:xfrm>
      </p:grpSpPr>
      <p:pic>
        <p:nvPicPr>
          <p:cNvPr id="30" name="Shape 3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1" name="Shape 31"/>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32" name="Shape 32"/>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
        <p:nvSpPr>
          <p:cNvPr id="33" name="Shape 33"/>
          <p:cNvSpPr txBox="1">
            <a:spLocks noGrp="1"/>
          </p:cNvSpPr>
          <p:nvPr>
            <p:ph type="body" idx="1"/>
          </p:nvPr>
        </p:nvSpPr>
        <p:spPr>
          <a:xfrm>
            <a:off x="2902950" y="1509475"/>
            <a:ext cx="2780700" cy="3125100"/>
          </a:xfrm>
          <a:prstGeom prst="rect">
            <a:avLst/>
          </a:prstGeom>
        </p:spPr>
        <p:txBody>
          <a:bodyPr lIns="91425" tIns="91425" rIns="91425" bIns="91425" anchor="t" anchorCtr="0"/>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34" name="Shape 34"/>
          <p:cNvSpPr txBox="1">
            <a:spLocks noGrp="1"/>
          </p:cNvSpPr>
          <p:nvPr>
            <p:ph type="body" idx="2"/>
          </p:nvPr>
        </p:nvSpPr>
        <p:spPr>
          <a:xfrm>
            <a:off x="5840728" y="1509475"/>
            <a:ext cx="2780700" cy="3125100"/>
          </a:xfrm>
          <a:prstGeom prst="rect">
            <a:avLst/>
          </a:prstGeom>
        </p:spPr>
        <p:txBody>
          <a:bodyPr lIns="91425" tIns="91425" rIns="91425" bIns="91425" anchor="t" anchorCtr="0"/>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pic>
        <p:nvPicPr>
          <p:cNvPr id="36" name="Shape 36"/>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7" name="Shape 37"/>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38" name="Shape 38"/>
          <p:cNvSpPr txBox="1">
            <a:spLocks noGrp="1"/>
          </p:cNvSpPr>
          <p:nvPr>
            <p:ph type="body" idx="1"/>
          </p:nvPr>
        </p:nvSpPr>
        <p:spPr>
          <a:xfrm>
            <a:off x="2902775" y="1538525"/>
            <a:ext cx="1914900" cy="3386999"/>
          </a:xfrm>
          <a:prstGeom prst="rect">
            <a:avLst/>
          </a:prstGeom>
        </p:spPr>
        <p:txBody>
          <a:bodyPr lIns="91425" tIns="91425" rIns="91425" bIns="91425" anchor="t" anchorCtr="0"/>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39" name="Shape 39"/>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endParaRPr/>
          </a:p>
        </p:txBody>
      </p:sp>
      <p:sp>
        <p:nvSpPr>
          <p:cNvPr id="40" name="Shape 40"/>
          <p:cNvSpPr txBox="1">
            <a:spLocks noGrp="1"/>
          </p:cNvSpPr>
          <p:nvPr>
            <p:ph type="body" idx="3"/>
          </p:nvPr>
        </p:nvSpPr>
        <p:spPr>
          <a:xfrm>
            <a:off x="6929053" y="1538525"/>
            <a:ext cx="1914900" cy="3386999"/>
          </a:xfrm>
          <a:prstGeom prst="rect">
            <a:avLst/>
          </a:prstGeom>
        </p:spPr>
        <p:txBody>
          <a:bodyPr lIns="91425" tIns="91425" rIns="91425" bIns="91425" anchor="t" anchorCtr="0"/>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1" name="Shape 41"/>
          <p:cNvSpPr txBox="1">
            <a:spLocks noGrp="1"/>
          </p:cNvSpPr>
          <p:nvPr>
            <p:ph type="title"/>
          </p:nvPr>
        </p:nvSpPr>
        <p:spPr>
          <a:xfrm>
            <a:off x="2902775" y="302375"/>
            <a:ext cx="5718600" cy="503099"/>
          </a:xfrm>
          <a:prstGeom prst="rect">
            <a:avLst/>
          </a:prstGeom>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2"/>
        <p:cNvGrpSpPr/>
        <p:nvPr/>
      </p:nvGrpSpPr>
      <p:grpSpPr>
        <a:xfrm>
          <a:off x="0" y="0"/>
          <a:ext cx="0" cy="0"/>
          <a:chOff x="0" y="0"/>
          <a:chExt cx="0" cy="0"/>
        </a:xfrm>
      </p:grpSpPr>
      <p:pic>
        <p:nvPicPr>
          <p:cNvPr id="43" name="Shape 4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44" name="Shape 44"/>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45" name="Shape 45"/>
          <p:cNvSpPr txBox="1">
            <a:spLocks noGrp="1"/>
          </p:cNvSpPr>
          <p:nvPr>
            <p:ph type="title"/>
          </p:nvPr>
        </p:nvSpPr>
        <p:spPr>
          <a:xfrm>
            <a:off x="1190100" y="302375"/>
            <a:ext cx="6763800" cy="503099"/>
          </a:xfrm>
          <a:prstGeom prst="rect">
            <a:avLst/>
          </a:prstGeom>
        </p:spPr>
        <p:txBody>
          <a:bodyPr lIns="91425" tIns="91425" rIns="91425" bIns="91425" anchor="t" anchorCtr="0"/>
          <a:lstStyle>
            <a:lvl1pPr algn="ctr" rtl="0">
              <a:spcBef>
                <a:spcPts val="0"/>
              </a:spcBef>
              <a:buNone/>
              <a:defRPr sz="1800" b="1">
                <a:solidFill>
                  <a:srgbClr val="FFFFFF"/>
                </a:solidFill>
                <a:latin typeface="Muli"/>
                <a:ea typeface="Muli"/>
                <a:cs typeface="Muli"/>
                <a:sym typeface="Muli"/>
              </a:defRPr>
            </a:lvl1pPr>
            <a:lvl2pPr algn="ctr" rtl="0">
              <a:spcBef>
                <a:spcPts val="0"/>
              </a:spcBef>
              <a:buNone/>
              <a:defRPr sz="1800" b="1">
                <a:solidFill>
                  <a:srgbClr val="FFFFFF"/>
                </a:solidFill>
                <a:latin typeface="Muli"/>
                <a:ea typeface="Muli"/>
                <a:cs typeface="Muli"/>
                <a:sym typeface="Muli"/>
              </a:defRPr>
            </a:lvl2pPr>
            <a:lvl3pPr algn="ctr" rtl="0">
              <a:spcBef>
                <a:spcPts val="0"/>
              </a:spcBef>
              <a:buNone/>
              <a:defRPr sz="1800" b="1">
                <a:solidFill>
                  <a:srgbClr val="FFFFFF"/>
                </a:solidFill>
                <a:latin typeface="Muli"/>
                <a:ea typeface="Muli"/>
                <a:cs typeface="Muli"/>
                <a:sym typeface="Muli"/>
              </a:defRPr>
            </a:lvl3pPr>
            <a:lvl4pPr algn="ctr" rtl="0">
              <a:spcBef>
                <a:spcPts val="0"/>
              </a:spcBef>
              <a:buNone/>
              <a:defRPr sz="1800" b="1">
                <a:solidFill>
                  <a:srgbClr val="FFFFFF"/>
                </a:solidFill>
                <a:latin typeface="Muli"/>
                <a:ea typeface="Muli"/>
                <a:cs typeface="Muli"/>
                <a:sym typeface="Muli"/>
              </a:defRPr>
            </a:lvl4pPr>
            <a:lvl5pPr algn="ctr" rtl="0">
              <a:spcBef>
                <a:spcPts val="0"/>
              </a:spcBef>
              <a:buNone/>
              <a:defRPr sz="1800" b="1">
                <a:solidFill>
                  <a:srgbClr val="FFFFFF"/>
                </a:solidFill>
                <a:latin typeface="Muli"/>
                <a:ea typeface="Muli"/>
                <a:cs typeface="Muli"/>
                <a:sym typeface="Muli"/>
              </a:defRPr>
            </a:lvl5pPr>
            <a:lvl6pPr algn="ctr" rtl="0">
              <a:spcBef>
                <a:spcPts val="0"/>
              </a:spcBef>
              <a:buNone/>
              <a:defRPr sz="1800" b="1">
                <a:solidFill>
                  <a:srgbClr val="FFFFFF"/>
                </a:solidFill>
                <a:latin typeface="Muli"/>
                <a:ea typeface="Muli"/>
                <a:cs typeface="Muli"/>
                <a:sym typeface="Muli"/>
              </a:defRPr>
            </a:lvl6pPr>
            <a:lvl7pPr algn="ctr" rtl="0">
              <a:spcBef>
                <a:spcPts val="0"/>
              </a:spcBef>
              <a:buNone/>
              <a:defRPr sz="1800" b="1">
                <a:solidFill>
                  <a:srgbClr val="FFFFFF"/>
                </a:solidFill>
                <a:latin typeface="Muli"/>
                <a:ea typeface="Muli"/>
                <a:cs typeface="Muli"/>
                <a:sym typeface="Muli"/>
              </a:defRPr>
            </a:lvl7pPr>
            <a:lvl8pPr algn="ctr" rtl="0">
              <a:spcBef>
                <a:spcPts val="0"/>
              </a:spcBef>
              <a:buNone/>
              <a:defRPr sz="1800" b="1">
                <a:solidFill>
                  <a:srgbClr val="FFFFFF"/>
                </a:solidFill>
                <a:latin typeface="Muli"/>
                <a:ea typeface="Muli"/>
                <a:cs typeface="Muli"/>
                <a:sym typeface="Muli"/>
              </a:defRPr>
            </a:lvl8pPr>
            <a:lvl9pPr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pic>
        <p:nvPicPr>
          <p:cNvPr id="47" name="Shape 4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48" name="Shape 48"/>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49" name="Shape 49"/>
          <p:cNvSpPr txBox="1">
            <a:spLocks noGrp="1"/>
          </p:cNvSpPr>
          <p:nvPr>
            <p:ph type="body" idx="1"/>
          </p:nvPr>
        </p:nvSpPr>
        <p:spPr>
          <a:xfrm>
            <a:off x="1190100" y="4470500"/>
            <a:ext cx="6763800" cy="673199"/>
          </a:xfrm>
          <a:prstGeom prst="rect">
            <a:avLst/>
          </a:prstGeom>
        </p:spPr>
        <p:txBody>
          <a:bodyPr lIns="91425" tIns="91425" rIns="91425" bIns="91425" anchor="ctr" anchorCtr="0"/>
          <a:lstStyle>
            <a:lvl1pPr algn="ctr">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
        <p:nvSpPr>
          <p:cNvPr id="5" name="Shape 5"/>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6" name="Shape 6"/>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53" name="Shape 53"/>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rtl="0">
              <a:spcBef>
                <a:spcPts val="0"/>
              </a:spcBef>
              <a:buNone/>
              <a:defRPr sz="1800" b="1">
                <a:solidFill>
                  <a:srgbClr val="FFFFFF"/>
                </a:solidFill>
                <a:latin typeface="Muli"/>
                <a:ea typeface="Muli"/>
                <a:cs typeface="Muli"/>
                <a:sym typeface="Muli"/>
              </a:defRPr>
            </a:lvl1pPr>
            <a:lvl2pPr rtl="0">
              <a:spcBef>
                <a:spcPts val="0"/>
              </a:spcBef>
              <a:buNone/>
              <a:defRPr sz="1800" b="1">
                <a:solidFill>
                  <a:srgbClr val="FFFFFF"/>
                </a:solidFill>
                <a:latin typeface="Muli"/>
                <a:ea typeface="Muli"/>
                <a:cs typeface="Muli"/>
                <a:sym typeface="Muli"/>
              </a:defRPr>
            </a:lvl2pPr>
            <a:lvl3pPr rtl="0">
              <a:spcBef>
                <a:spcPts val="0"/>
              </a:spcBef>
              <a:buNone/>
              <a:defRPr sz="1800" b="1">
                <a:solidFill>
                  <a:srgbClr val="FFFFFF"/>
                </a:solidFill>
                <a:latin typeface="Muli"/>
                <a:ea typeface="Muli"/>
                <a:cs typeface="Muli"/>
                <a:sym typeface="Muli"/>
              </a:defRPr>
            </a:lvl3pPr>
            <a:lvl4pPr rtl="0">
              <a:spcBef>
                <a:spcPts val="0"/>
              </a:spcBef>
              <a:buNone/>
              <a:defRPr sz="1800" b="1">
                <a:solidFill>
                  <a:srgbClr val="FFFFFF"/>
                </a:solidFill>
                <a:latin typeface="Muli"/>
                <a:ea typeface="Muli"/>
                <a:cs typeface="Muli"/>
                <a:sym typeface="Muli"/>
              </a:defRPr>
            </a:lvl4pPr>
            <a:lvl5pPr rtl="0">
              <a:spcBef>
                <a:spcPts val="0"/>
              </a:spcBef>
              <a:buNone/>
              <a:defRPr sz="1800" b="1">
                <a:solidFill>
                  <a:srgbClr val="FFFFFF"/>
                </a:solidFill>
                <a:latin typeface="Muli"/>
                <a:ea typeface="Muli"/>
                <a:cs typeface="Muli"/>
                <a:sym typeface="Muli"/>
              </a:defRPr>
            </a:lvl5pPr>
            <a:lvl6pPr rtl="0">
              <a:spcBef>
                <a:spcPts val="0"/>
              </a:spcBef>
              <a:buNone/>
              <a:defRPr sz="1800" b="1">
                <a:solidFill>
                  <a:srgbClr val="FFFFFF"/>
                </a:solidFill>
                <a:latin typeface="Muli"/>
                <a:ea typeface="Muli"/>
                <a:cs typeface="Muli"/>
                <a:sym typeface="Muli"/>
              </a:defRPr>
            </a:lvl6pPr>
            <a:lvl7pPr rtl="0">
              <a:spcBef>
                <a:spcPts val="0"/>
              </a:spcBef>
              <a:buNone/>
              <a:defRPr sz="1800" b="1">
                <a:solidFill>
                  <a:srgbClr val="FFFFFF"/>
                </a:solidFill>
                <a:latin typeface="Muli"/>
                <a:ea typeface="Muli"/>
                <a:cs typeface="Muli"/>
                <a:sym typeface="Muli"/>
              </a:defRPr>
            </a:lvl7pPr>
            <a:lvl8pPr rtl="0">
              <a:spcBef>
                <a:spcPts val="0"/>
              </a:spcBef>
              <a:buNone/>
              <a:defRPr sz="1800" b="1">
                <a:solidFill>
                  <a:srgbClr val="FFFFFF"/>
                </a:solidFill>
                <a:latin typeface="Muli"/>
                <a:ea typeface="Muli"/>
                <a:cs typeface="Muli"/>
                <a:sym typeface="Muli"/>
              </a:defRPr>
            </a:lvl8pPr>
            <a:lvl9pPr rtl="0">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jp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jp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gi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801375" y="683600"/>
            <a:ext cx="3647999" cy="3647999"/>
          </a:xfrm>
          <a:prstGeom prst="rect">
            <a:avLst/>
          </a:prstGeom>
        </p:spPr>
        <p:txBody>
          <a:bodyPr lIns="91425" tIns="91425" rIns="91425" bIns="91425" anchor="ctr" anchorCtr="0">
            <a:noAutofit/>
          </a:bodyPr>
          <a:lstStyle/>
          <a:p>
            <a:pPr>
              <a:spcBef>
                <a:spcPts val="0"/>
              </a:spcBef>
              <a:buNone/>
            </a:pPr>
            <a:r>
              <a:rPr lang="en"/>
              <a:t>Street Fighter 1½ </a:t>
            </a:r>
          </a:p>
        </p:txBody>
      </p:sp>
      <p:sp>
        <p:nvSpPr>
          <p:cNvPr id="100" name="Shape 100"/>
          <p:cNvSpPr txBox="1"/>
          <p:nvPr/>
        </p:nvSpPr>
        <p:spPr>
          <a:xfrm>
            <a:off x="6394325" y="3860100"/>
            <a:ext cx="2749799" cy="1283399"/>
          </a:xfrm>
          <a:prstGeom prst="rect">
            <a:avLst/>
          </a:prstGeom>
          <a:solidFill>
            <a:srgbClr val="00B2FF">
              <a:alpha val="73330"/>
            </a:srgbClr>
          </a:solidFill>
          <a:ln>
            <a:noFill/>
          </a:ln>
        </p:spPr>
        <p:txBody>
          <a:bodyPr lIns="91425" tIns="91425" rIns="91425" bIns="91425" anchor="t" anchorCtr="0">
            <a:noAutofit/>
          </a:bodyPr>
          <a:lstStyle/>
          <a:p>
            <a:pPr algn="r" rtl="0">
              <a:lnSpc>
                <a:spcPct val="100000"/>
              </a:lnSpc>
              <a:spcBef>
                <a:spcPts val="0"/>
              </a:spcBef>
              <a:spcAft>
                <a:spcPts val="0"/>
              </a:spcAft>
              <a:buNone/>
            </a:pPr>
            <a:r>
              <a:rPr lang="en" sz="1800" b="1">
                <a:solidFill>
                  <a:schemeClr val="lt1"/>
                </a:solidFill>
                <a:latin typeface="Muli"/>
                <a:ea typeface="Muli"/>
                <a:cs typeface="Muli"/>
                <a:sym typeface="Muli"/>
              </a:rPr>
              <a:t>TEAM METAL SQUAD</a:t>
            </a:r>
          </a:p>
          <a:p>
            <a:pPr algn="r" rtl="0">
              <a:lnSpc>
                <a:spcPct val="100000"/>
              </a:lnSpc>
              <a:spcBef>
                <a:spcPts val="0"/>
              </a:spcBef>
              <a:spcAft>
                <a:spcPts val="0"/>
              </a:spcAft>
              <a:buNone/>
            </a:pPr>
            <a:r>
              <a:rPr lang="en" b="1">
                <a:solidFill>
                  <a:srgbClr val="FFFFFF"/>
                </a:solidFill>
              </a:rPr>
              <a:t>Tarana Chowdhury</a:t>
            </a:r>
          </a:p>
          <a:p>
            <a:pPr lvl="0" algn="r" rtl="0">
              <a:spcBef>
                <a:spcPts val="0"/>
              </a:spcBef>
              <a:buNone/>
            </a:pPr>
            <a:r>
              <a:rPr lang="en" b="1">
                <a:solidFill>
                  <a:schemeClr val="lt1"/>
                </a:solidFill>
              </a:rPr>
              <a:t>Igor dePaula</a:t>
            </a:r>
          </a:p>
          <a:p>
            <a:pPr marL="0" lvl="0" indent="0" algn="r" rtl="0">
              <a:lnSpc>
                <a:spcPct val="100000"/>
              </a:lnSpc>
              <a:spcBef>
                <a:spcPts val="0"/>
              </a:spcBef>
              <a:spcAft>
                <a:spcPts val="0"/>
              </a:spcAft>
              <a:buNone/>
            </a:pPr>
            <a:r>
              <a:rPr lang="en" b="1">
                <a:solidFill>
                  <a:srgbClr val="FFFFFF"/>
                </a:solidFill>
              </a:rPr>
              <a:t>Dung Pham</a:t>
            </a:r>
          </a:p>
          <a:p>
            <a:pPr marL="0" lvl="0" indent="0" algn="r" rtl="0">
              <a:lnSpc>
                <a:spcPct val="100000"/>
              </a:lnSpc>
              <a:spcBef>
                <a:spcPts val="0"/>
              </a:spcBef>
              <a:spcAft>
                <a:spcPts val="0"/>
              </a:spcAft>
              <a:buNone/>
            </a:pPr>
            <a:r>
              <a:rPr lang="en" b="1">
                <a:solidFill>
                  <a:srgbClr val="FFFFFF"/>
                </a:solidFill>
              </a:rPr>
              <a:t>Alexis Weaver</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2FF">
            <a:alpha val="73330"/>
          </a:srgbClr>
        </a:solid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1712700" y="19475"/>
            <a:ext cx="5718600" cy="387599"/>
          </a:xfrm>
          <a:prstGeom prst="rect">
            <a:avLst/>
          </a:prstGeom>
          <a:noFill/>
          <a:ln>
            <a:noFill/>
          </a:ln>
        </p:spPr>
        <p:txBody>
          <a:bodyPr lIns="91425" tIns="91425" rIns="91425" bIns="91425" anchor="t" anchorCtr="0">
            <a:noAutofit/>
          </a:bodyPr>
          <a:lstStyle/>
          <a:p>
            <a:pPr lvl="0" algn="ctr" rtl="0">
              <a:spcBef>
                <a:spcPts val="0"/>
              </a:spcBef>
              <a:buNone/>
            </a:pPr>
            <a:r>
              <a:rPr lang="en" sz="2400"/>
              <a:t>Sprite Sheets and Memory</a:t>
            </a:r>
          </a:p>
        </p:txBody>
      </p:sp>
      <p:sp>
        <p:nvSpPr>
          <p:cNvPr id="186" name="Shape 186"/>
          <p:cNvSpPr txBox="1"/>
          <p:nvPr/>
        </p:nvSpPr>
        <p:spPr>
          <a:xfrm>
            <a:off x="792550" y="3708075"/>
            <a:ext cx="8056200" cy="1485299"/>
          </a:xfrm>
          <a:prstGeom prst="rect">
            <a:avLst/>
          </a:prstGeom>
          <a:noFill/>
          <a:ln>
            <a:noFill/>
          </a:ln>
        </p:spPr>
        <p:txBody>
          <a:bodyPr lIns="91425" tIns="91425" rIns="91425" bIns="91425" anchor="t" anchorCtr="0">
            <a:noAutofit/>
          </a:bodyPr>
          <a:lstStyle/>
          <a:p>
            <a:pPr rtl="0">
              <a:spcBef>
                <a:spcPts val="0"/>
              </a:spcBef>
              <a:buNone/>
            </a:pPr>
            <a:endParaRPr sz="1800">
              <a:solidFill>
                <a:srgbClr val="F3F3F3"/>
              </a:solidFill>
            </a:endParaRPr>
          </a:p>
          <a:p>
            <a:pPr rtl="0">
              <a:spcBef>
                <a:spcPts val="0"/>
              </a:spcBef>
              <a:buNone/>
            </a:pPr>
            <a:r>
              <a:rPr lang="en" sz="1800">
                <a:solidFill>
                  <a:srgbClr val="F3F3F3"/>
                </a:solidFill>
              </a:rPr>
              <a:t>We used the following techniques to load the sprite sheets onto the FPGA:</a:t>
            </a:r>
          </a:p>
          <a:p>
            <a:pPr marL="914400" lvl="0" indent="-342900" rtl="0">
              <a:spcBef>
                <a:spcPts val="0"/>
              </a:spcBef>
              <a:buClr>
                <a:srgbClr val="F3F3F3"/>
              </a:buClr>
              <a:buSzPct val="100000"/>
              <a:buFont typeface="Arial"/>
              <a:buChar char="➢"/>
            </a:pPr>
            <a:r>
              <a:rPr lang="en" sz="1800">
                <a:solidFill>
                  <a:srgbClr val="F3F3F3"/>
                </a:solidFill>
              </a:rPr>
              <a:t>.png         .coe (6 MB)        IP Core        BRAM (max. ~576 Kbit)</a:t>
            </a:r>
          </a:p>
          <a:p>
            <a:pPr marL="914400" lvl="0" indent="-3429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87" name="Shape 187"/>
          <p:cNvCxnSpPr/>
          <p:nvPr/>
        </p:nvCxnSpPr>
        <p:spPr>
          <a:xfrm>
            <a:off x="2324575"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88" name="Shape 188"/>
          <p:cNvCxnSpPr/>
          <p:nvPr/>
        </p:nvCxnSpPr>
        <p:spPr>
          <a:xfrm>
            <a:off x="532585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89" name="Shape 189"/>
          <p:cNvCxnSpPr/>
          <p:nvPr/>
        </p:nvCxnSpPr>
        <p:spPr>
          <a:xfrm>
            <a:off x="2324575" y="4763950"/>
            <a:ext cx="399000" cy="0"/>
          </a:xfrm>
          <a:prstGeom prst="straightConnector1">
            <a:avLst/>
          </a:prstGeom>
          <a:noFill/>
          <a:ln w="19050" cap="flat">
            <a:solidFill>
              <a:schemeClr val="lt1"/>
            </a:solidFill>
            <a:prstDash val="solid"/>
            <a:round/>
            <a:headEnd type="none" w="lg" len="lg"/>
            <a:tailEnd type="triangle" w="lg" len="lg"/>
          </a:ln>
        </p:spPr>
      </p:cxnSp>
      <p:cxnSp>
        <p:nvCxnSpPr>
          <p:cNvPr id="190" name="Shape 190"/>
          <p:cNvCxnSpPr/>
          <p:nvPr/>
        </p:nvCxnSpPr>
        <p:spPr>
          <a:xfrm>
            <a:off x="404440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91" name="Shape 191"/>
          <p:cNvCxnSpPr/>
          <p:nvPr/>
        </p:nvCxnSpPr>
        <p:spPr>
          <a:xfrm>
            <a:off x="3968200" y="4763950"/>
            <a:ext cx="399000" cy="0"/>
          </a:xfrm>
          <a:prstGeom prst="straightConnector1">
            <a:avLst/>
          </a:prstGeom>
          <a:noFill/>
          <a:ln w="19050" cap="flat">
            <a:solidFill>
              <a:schemeClr val="lt1"/>
            </a:solidFill>
            <a:prstDash val="solid"/>
            <a:round/>
            <a:headEnd type="none" w="lg" len="lg"/>
            <a:tailEnd type="triangle" w="lg" len="lg"/>
          </a:ln>
        </p:spPr>
      </p:cxnSp>
      <p:cxnSp>
        <p:nvCxnSpPr>
          <p:cNvPr id="192" name="Shape 192"/>
          <p:cNvCxnSpPr/>
          <p:nvPr/>
        </p:nvCxnSpPr>
        <p:spPr>
          <a:xfrm>
            <a:off x="5210700" y="4763950"/>
            <a:ext cx="399000" cy="0"/>
          </a:xfrm>
          <a:prstGeom prst="straightConnector1">
            <a:avLst/>
          </a:prstGeom>
          <a:noFill/>
          <a:ln w="19050" cap="flat">
            <a:solidFill>
              <a:schemeClr val="lt1"/>
            </a:solidFill>
            <a:prstDash val="solid"/>
            <a:round/>
            <a:headEnd type="none" w="lg" len="lg"/>
            <a:tailEnd type="triangle" w="lg" len="lg"/>
          </a:ln>
        </p:spPr>
      </p:cxnSp>
      <p:pic>
        <p:nvPicPr>
          <p:cNvPr id="193" name="Shape 193"/>
          <p:cNvPicPr preferRelativeResize="0"/>
          <p:nvPr/>
        </p:nvPicPr>
        <p:blipFill>
          <a:blip r:embed="rId3">
            <a:alphaModFix/>
          </a:blip>
          <a:stretch>
            <a:fillRect/>
          </a:stretch>
        </p:blipFill>
        <p:spPr>
          <a:xfrm>
            <a:off x="2229200" y="2042275"/>
            <a:ext cx="1771650" cy="809625"/>
          </a:xfrm>
          <a:prstGeom prst="rect">
            <a:avLst/>
          </a:prstGeom>
          <a:noFill/>
          <a:ln>
            <a:noFill/>
          </a:ln>
        </p:spPr>
      </p:pic>
      <p:sp>
        <p:nvSpPr>
          <p:cNvPr id="194" name="Shape 194"/>
          <p:cNvSpPr txBox="1">
            <a:spLocks noGrp="1"/>
          </p:cNvSpPr>
          <p:nvPr>
            <p:ph type="body" idx="1"/>
          </p:nvPr>
        </p:nvSpPr>
        <p:spPr>
          <a:xfrm>
            <a:off x="4327937" y="2079000"/>
            <a:ext cx="735899" cy="736199"/>
          </a:xfrm>
          <a:prstGeom prst="rect">
            <a:avLst/>
          </a:prstGeom>
          <a:noFill/>
          <a:ln>
            <a:noFill/>
          </a:ln>
        </p:spPr>
        <p:txBody>
          <a:bodyPr lIns="91425" tIns="91425" rIns="91425" bIns="91425" anchor="ctr" anchorCtr="0">
            <a:noAutofit/>
          </a:bodyPr>
          <a:lstStyle/>
          <a:p>
            <a:pPr lvl="0" algn="ctr" rtl="0">
              <a:spcBef>
                <a:spcPts val="0"/>
              </a:spcBef>
              <a:buNone/>
            </a:pPr>
            <a:r>
              <a:rPr lang="en" sz="2400" b="1">
                <a:solidFill>
                  <a:srgbClr val="FFFFFF"/>
                </a:solidFill>
              </a:rPr>
              <a:t>+</a:t>
            </a:r>
          </a:p>
        </p:txBody>
      </p:sp>
      <p:pic>
        <p:nvPicPr>
          <p:cNvPr id="195" name="Shape 195"/>
          <p:cNvPicPr preferRelativeResize="0"/>
          <p:nvPr/>
        </p:nvPicPr>
        <p:blipFill>
          <a:blip r:embed="rId4">
            <a:alphaModFix/>
          </a:blip>
          <a:stretch>
            <a:fillRect/>
          </a:stretch>
        </p:blipFill>
        <p:spPr>
          <a:xfrm>
            <a:off x="5390950" y="1962100"/>
            <a:ext cx="1523849" cy="970024"/>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11775" y="46675"/>
            <a:ext cx="2202299" cy="1343400"/>
          </a:xfrm>
          <a:prstGeom prst="rect">
            <a:avLst/>
          </a:prstGeom>
        </p:spPr>
        <p:txBody>
          <a:bodyPr lIns="91425" tIns="91425" rIns="91425" bIns="91425" anchor="t" anchorCtr="0">
            <a:noAutofit/>
          </a:bodyPr>
          <a:lstStyle/>
          <a:p>
            <a:pPr lvl="0" rtl="0">
              <a:spcBef>
                <a:spcPts val="0"/>
              </a:spcBef>
              <a:buNone/>
            </a:pPr>
            <a:r>
              <a:rPr lang="en" sz="2400">
                <a:solidFill>
                  <a:schemeClr val="dk1"/>
                </a:solidFill>
              </a:rPr>
              <a:t>Device Utilization</a:t>
            </a:r>
          </a:p>
        </p:txBody>
      </p:sp>
      <p:pic>
        <p:nvPicPr>
          <p:cNvPr id="201" name="Shape 201"/>
          <p:cNvPicPr preferRelativeResize="0"/>
          <p:nvPr/>
        </p:nvPicPr>
        <p:blipFill>
          <a:blip r:embed="rId3">
            <a:alphaModFix/>
          </a:blip>
          <a:stretch>
            <a:fillRect/>
          </a:stretch>
        </p:blipFill>
        <p:spPr>
          <a:xfrm>
            <a:off x="3551900" y="941075"/>
            <a:ext cx="4186649" cy="3301349"/>
          </a:xfrm>
          <a:prstGeom prst="rect">
            <a:avLst/>
          </a:prstGeom>
          <a:noFill/>
          <a:ln>
            <a:noFill/>
          </a:ln>
        </p:spPr>
      </p:pic>
      <p:sp>
        <p:nvSpPr>
          <p:cNvPr id="202" name="Shape 202"/>
          <p:cNvSpPr/>
          <p:nvPr/>
        </p:nvSpPr>
        <p:spPr>
          <a:xfrm>
            <a:off x="3453400" y="784875"/>
            <a:ext cx="4441799" cy="541500"/>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t="24121"/>
          <a:stretch/>
        </p:blipFill>
        <p:spPr>
          <a:xfrm>
            <a:off x="3849625" y="920150"/>
            <a:ext cx="3671600" cy="3902874"/>
          </a:xfrm>
          <a:prstGeom prst="rect">
            <a:avLst/>
          </a:prstGeom>
          <a:noFill/>
          <a:ln>
            <a:noFill/>
          </a:ln>
        </p:spPr>
      </p:pic>
      <p:sp>
        <p:nvSpPr>
          <p:cNvPr id="208" name="Shape 208"/>
          <p:cNvSpPr/>
          <p:nvPr/>
        </p:nvSpPr>
        <p:spPr>
          <a:xfrm>
            <a:off x="3383850" y="849725"/>
            <a:ext cx="4441799" cy="541500"/>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209" name="Shape 209"/>
          <p:cNvSpPr txBox="1">
            <a:spLocks noGrp="1"/>
          </p:cNvSpPr>
          <p:nvPr>
            <p:ph type="title"/>
          </p:nvPr>
        </p:nvSpPr>
        <p:spPr>
          <a:xfrm>
            <a:off x="111775" y="46675"/>
            <a:ext cx="2202299" cy="1343400"/>
          </a:xfrm>
          <a:prstGeom prst="rect">
            <a:avLst/>
          </a:prstGeom>
        </p:spPr>
        <p:txBody>
          <a:bodyPr lIns="91425" tIns="91425" rIns="91425" bIns="91425" anchor="t" anchorCtr="0">
            <a:noAutofit/>
          </a:bodyPr>
          <a:lstStyle/>
          <a:p>
            <a:pPr lvl="0" rtl="0">
              <a:spcBef>
                <a:spcPts val="0"/>
              </a:spcBef>
              <a:buNone/>
            </a:pPr>
            <a:r>
              <a:rPr lang="en" sz="2400">
                <a:solidFill>
                  <a:schemeClr val="dk1"/>
                </a:solidFill>
              </a:rPr>
              <a:t>Device Utilization</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subTitle" idx="1"/>
          </p:nvPr>
        </p:nvSpPr>
        <p:spPr>
          <a:xfrm>
            <a:off x="3009300" y="2643600"/>
            <a:ext cx="3086700" cy="2044500"/>
          </a:xfrm>
          <a:prstGeom prst="rect">
            <a:avLst/>
          </a:prstGeom>
        </p:spPr>
        <p:txBody>
          <a:bodyPr lIns="91425" tIns="91425" rIns="91425" bIns="91425" anchor="t" anchorCtr="0">
            <a:noAutofit/>
          </a:bodyPr>
          <a:lstStyle/>
          <a:p>
            <a:pPr lvl="0" rtl="0">
              <a:spcBef>
                <a:spcPts val="0"/>
              </a:spcBef>
              <a:buNone/>
            </a:pPr>
            <a:r>
              <a:rPr lang="en"/>
              <a:t>What were the project requirements?</a:t>
            </a:r>
          </a:p>
        </p:txBody>
      </p:sp>
      <p:sp>
        <p:nvSpPr>
          <p:cNvPr id="215" name="Shape 215"/>
          <p:cNvSpPr txBox="1">
            <a:spLocks noGrp="1"/>
          </p:cNvSpPr>
          <p:nvPr>
            <p:ph type="title"/>
          </p:nvPr>
        </p:nvSpPr>
        <p:spPr>
          <a:xfrm>
            <a:off x="3009300" y="1138975"/>
            <a:ext cx="3086700" cy="2044500"/>
          </a:xfrm>
          <a:prstGeom prst="rect">
            <a:avLst/>
          </a:prstGeom>
        </p:spPr>
        <p:txBody>
          <a:bodyPr lIns="91425" tIns="91425" rIns="91425" bIns="91425" anchor="b" anchorCtr="0">
            <a:noAutofit/>
          </a:bodyPr>
          <a:lstStyle/>
          <a:p>
            <a:pPr lvl="0" rtl="0">
              <a:spcBef>
                <a:spcPts val="0"/>
              </a:spcBef>
              <a:buNone/>
            </a:pPr>
            <a:r>
              <a:rPr lang="en"/>
              <a:t>Short Specification</a:t>
            </a:r>
          </a:p>
          <a:p>
            <a:pPr lvl="0" rtl="0">
              <a:spcBef>
                <a:spcPts val="0"/>
              </a:spcBef>
              <a:buNone/>
            </a:pPr>
            <a:endParaRP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221" name="Shape 221"/>
          <p:cNvSpPr txBox="1">
            <a:spLocks noGrp="1"/>
          </p:cNvSpPr>
          <p:nvPr>
            <p:ph type="subTitle" idx="1"/>
          </p:nvPr>
        </p:nvSpPr>
        <p:spPr>
          <a:xfrm>
            <a:off x="0" y="0"/>
            <a:ext cx="5413199" cy="51335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a:solidFill>
                  <a:srgbClr val="FFFFFF"/>
                </a:solidFill>
                <a:latin typeface="Muli"/>
                <a:ea typeface="Muli"/>
                <a:cs typeface="Muli"/>
                <a:sym typeface="Muli"/>
              </a:rPr>
              <a:t>Project Requirements</a:t>
            </a:r>
          </a:p>
          <a:p>
            <a:pPr lvl="0" rtl="0">
              <a:spcBef>
                <a:spcPts val="0"/>
              </a:spcBef>
              <a:buNone/>
            </a:pPr>
            <a:endParaRPr sz="1200" b="1">
              <a:solidFill>
                <a:srgbClr val="FFFFFF"/>
              </a:solidFill>
              <a:latin typeface="Muli"/>
              <a:ea typeface="Muli"/>
              <a:cs typeface="Muli"/>
              <a:sym typeface="Muli"/>
            </a:endParaRPr>
          </a:p>
          <a:p>
            <a:pPr marL="9144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VGA Display</a:t>
            </a:r>
          </a:p>
          <a:p>
            <a:pPr marL="9144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Nexys 3 Spartan 6 FPGA</a:t>
            </a:r>
          </a:p>
          <a:p>
            <a:pPr marL="9144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JAMMA control interface</a:t>
            </a:r>
          </a:p>
          <a:p>
            <a:pPr lvl="0" rtl="0">
              <a:spcBef>
                <a:spcPts val="0"/>
              </a:spcBef>
              <a:buNone/>
            </a:pPr>
            <a:endParaRPr sz="1800" b="1">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p:txBody>
      </p:sp>
      <p:pic>
        <p:nvPicPr>
          <p:cNvPr id="222" name="Shape 222"/>
          <p:cNvPicPr preferRelativeResize="0"/>
          <p:nvPr/>
        </p:nvPicPr>
        <p:blipFill>
          <a:blip r:embed="rId4">
            <a:alphaModFix/>
          </a:blip>
          <a:stretch>
            <a:fillRect/>
          </a:stretch>
        </p:blipFill>
        <p:spPr>
          <a:xfrm>
            <a:off x="103000" y="1974024"/>
            <a:ext cx="1460550" cy="1183026"/>
          </a:xfrm>
          <a:prstGeom prst="rect">
            <a:avLst/>
          </a:prstGeom>
          <a:noFill/>
          <a:ln>
            <a:noFill/>
          </a:ln>
        </p:spPr>
      </p:pic>
      <p:pic>
        <p:nvPicPr>
          <p:cNvPr id="223" name="Shape 223"/>
          <p:cNvPicPr preferRelativeResize="0"/>
          <p:nvPr/>
        </p:nvPicPr>
        <p:blipFill>
          <a:blip r:embed="rId5">
            <a:alphaModFix/>
          </a:blip>
          <a:stretch>
            <a:fillRect/>
          </a:stretch>
        </p:blipFill>
        <p:spPr>
          <a:xfrm>
            <a:off x="2073425" y="1974037"/>
            <a:ext cx="1036924" cy="878799"/>
          </a:xfrm>
          <a:prstGeom prst="rect">
            <a:avLst/>
          </a:prstGeom>
          <a:noFill/>
          <a:ln>
            <a:noFill/>
          </a:ln>
        </p:spPr>
      </p:pic>
      <p:pic>
        <p:nvPicPr>
          <p:cNvPr id="224" name="Shape 224"/>
          <p:cNvPicPr preferRelativeResize="0"/>
          <p:nvPr/>
        </p:nvPicPr>
        <p:blipFill>
          <a:blip r:embed="rId4">
            <a:alphaModFix/>
          </a:blip>
          <a:stretch>
            <a:fillRect/>
          </a:stretch>
        </p:blipFill>
        <p:spPr>
          <a:xfrm>
            <a:off x="1976312" y="3726998"/>
            <a:ext cx="1460550" cy="1183026"/>
          </a:xfrm>
          <a:prstGeom prst="rect">
            <a:avLst/>
          </a:prstGeom>
          <a:noFill/>
          <a:ln>
            <a:noFill/>
          </a:ln>
        </p:spPr>
      </p:pic>
      <p:pic>
        <p:nvPicPr>
          <p:cNvPr id="225" name="Shape 225"/>
          <p:cNvPicPr preferRelativeResize="0"/>
          <p:nvPr/>
        </p:nvPicPr>
        <p:blipFill rotWithShape="1">
          <a:blip r:embed="rId6">
            <a:alphaModFix/>
          </a:blip>
          <a:srcRect l="40093" t="13427" r="18396" b="28918"/>
          <a:stretch/>
        </p:blipFill>
        <p:spPr>
          <a:xfrm>
            <a:off x="2022800" y="3794275"/>
            <a:ext cx="1367600" cy="810076"/>
          </a:xfrm>
          <a:prstGeom prst="rect">
            <a:avLst/>
          </a:prstGeom>
          <a:noFill/>
          <a:ln>
            <a:noFill/>
          </a:ln>
        </p:spPr>
      </p:pic>
      <p:pic>
        <p:nvPicPr>
          <p:cNvPr id="226" name="Shape 226"/>
          <p:cNvPicPr preferRelativeResize="0"/>
          <p:nvPr/>
        </p:nvPicPr>
        <p:blipFill>
          <a:blip r:embed="rId7">
            <a:alphaModFix/>
          </a:blip>
          <a:stretch>
            <a:fillRect/>
          </a:stretch>
        </p:blipFill>
        <p:spPr>
          <a:xfrm>
            <a:off x="3620225" y="1974012"/>
            <a:ext cx="1655301" cy="932724"/>
          </a:xfrm>
          <a:prstGeom prst="rect">
            <a:avLst/>
          </a:prstGeom>
          <a:noFill/>
          <a:ln>
            <a:noFill/>
          </a:ln>
        </p:spPr>
      </p:pic>
      <p:sp>
        <p:nvSpPr>
          <p:cNvPr id="227" name="Shape 227"/>
          <p:cNvSpPr/>
          <p:nvPr/>
        </p:nvSpPr>
        <p:spPr>
          <a:xfrm>
            <a:off x="1617487" y="2235475"/>
            <a:ext cx="402000" cy="409800"/>
          </a:xfrm>
          <a:prstGeom prst="mathPlus">
            <a:avLst>
              <a:gd name="adj1" fmla="val 23520"/>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8" name="Shape 228"/>
          <p:cNvSpPr/>
          <p:nvPr/>
        </p:nvSpPr>
        <p:spPr>
          <a:xfrm>
            <a:off x="3164275" y="2235475"/>
            <a:ext cx="402000" cy="409800"/>
          </a:xfrm>
          <a:prstGeom prst="mathPlus">
            <a:avLst>
              <a:gd name="adj1" fmla="val 23520"/>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9" name="Shape 229"/>
          <p:cNvSpPr/>
          <p:nvPr/>
        </p:nvSpPr>
        <p:spPr>
          <a:xfrm>
            <a:off x="2394899" y="3036300"/>
            <a:ext cx="623400" cy="574499"/>
          </a:xfrm>
          <a:prstGeom prst="mathEqual">
            <a:avLst>
              <a:gd name="adj1" fmla="val 23520"/>
              <a:gd name="adj2" fmla="val 11760"/>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subTitle" idx="1"/>
          </p:nvPr>
        </p:nvSpPr>
        <p:spPr>
          <a:xfrm>
            <a:off x="3028650" y="2806775"/>
            <a:ext cx="3086700" cy="2044500"/>
          </a:xfrm>
          <a:prstGeom prst="rect">
            <a:avLst/>
          </a:prstGeom>
        </p:spPr>
        <p:txBody>
          <a:bodyPr lIns="91425" tIns="91425" rIns="91425" bIns="91425" anchor="t" anchorCtr="0">
            <a:noAutofit/>
          </a:bodyPr>
          <a:lstStyle/>
          <a:p>
            <a:pPr lvl="0" rtl="0">
              <a:spcBef>
                <a:spcPts val="0"/>
              </a:spcBef>
              <a:buNone/>
            </a:pPr>
            <a:r>
              <a:rPr lang="en"/>
              <a:t>Low-level project details</a:t>
            </a:r>
          </a:p>
        </p:txBody>
      </p:sp>
      <p:sp>
        <p:nvSpPr>
          <p:cNvPr id="235" name="Shape 235"/>
          <p:cNvSpPr txBox="1">
            <a:spLocks noGrp="1"/>
          </p:cNvSpPr>
          <p:nvPr>
            <p:ph type="title"/>
          </p:nvPr>
        </p:nvSpPr>
        <p:spPr>
          <a:xfrm>
            <a:off x="3028650" y="1291375"/>
            <a:ext cx="3086700" cy="2044500"/>
          </a:xfrm>
          <a:prstGeom prst="rect">
            <a:avLst/>
          </a:prstGeom>
        </p:spPr>
        <p:txBody>
          <a:bodyPr lIns="91425" tIns="91425" rIns="91425" bIns="91425" anchor="b" anchorCtr="0">
            <a:noAutofit/>
          </a:bodyPr>
          <a:lstStyle/>
          <a:p>
            <a:pPr lvl="0" rtl="0">
              <a:spcBef>
                <a:spcPts val="0"/>
              </a:spcBef>
              <a:buNone/>
            </a:pPr>
            <a:r>
              <a:rPr lang="en"/>
              <a:t>Detailed Functionality</a:t>
            </a:r>
          </a:p>
          <a:p>
            <a:pPr lvl="0" rtl="0">
              <a:spcBef>
                <a:spcPts val="0"/>
              </a:spcBef>
              <a:buNone/>
            </a:pPr>
            <a:endParaRP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380150" y="0"/>
            <a:ext cx="5718600" cy="503099"/>
          </a:xfrm>
          <a:prstGeom prst="rect">
            <a:avLst/>
          </a:prstGeom>
        </p:spPr>
        <p:txBody>
          <a:bodyPr lIns="91425" tIns="91425" rIns="91425" bIns="91425" anchor="t" anchorCtr="0">
            <a:noAutofit/>
          </a:bodyPr>
          <a:lstStyle/>
          <a:p>
            <a:pPr lvl="0" rtl="0">
              <a:spcBef>
                <a:spcPts val="0"/>
              </a:spcBef>
              <a:buNone/>
            </a:pPr>
            <a:r>
              <a:rPr lang="en" sz="2400"/>
              <a:t>Detailed System Block Diagram</a:t>
            </a:r>
          </a:p>
        </p:txBody>
      </p:sp>
      <p:sp>
        <p:nvSpPr>
          <p:cNvPr id="241" name="Shape 241"/>
          <p:cNvSpPr/>
          <p:nvPr/>
        </p:nvSpPr>
        <p:spPr>
          <a:xfrm>
            <a:off x="247900" y="652525"/>
            <a:ext cx="3718500" cy="17432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FPGA</a:t>
            </a:r>
          </a:p>
        </p:txBody>
      </p:sp>
      <p:sp>
        <p:nvSpPr>
          <p:cNvPr id="242" name="Shape 242"/>
          <p:cNvSpPr/>
          <p:nvPr/>
        </p:nvSpPr>
        <p:spPr>
          <a:xfrm>
            <a:off x="338875" y="1081925"/>
            <a:ext cx="3590099" cy="12017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processor.v</a:t>
            </a:r>
          </a:p>
        </p:txBody>
      </p:sp>
      <p:sp>
        <p:nvSpPr>
          <p:cNvPr id="243" name="Shape 243"/>
          <p:cNvSpPr/>
          <p:nvPr/>
        </p:nvSpPr>
        <p:spPr>
          <a:xfrm>
            <a:off x="478050" y="1558375"/>
            <a:ext cx="972299" cy="621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t>cellular_ram_controller.v</a:t>
            </a:r>
          </a:p>
        </p:txBody>
      </p:sp>
      <p:sp>
        <p:nvSpPr>
          <p:cNvPr id="244" name="Shape 244"/>
          <p:cNvSpPr/>
          <p:nvPr/>
        </p:nvSpPr>
        <p:spPr>
          <a:xfrm>
            <a:off x="1562325" y="1570375"/>
            <a:ext cx="2217299" cy="621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vga_display.v</a:t>
            </a:r>
          </a:p>
        </p:txBody>
      </p:sp>
      <p:sp>
        <p:nvSpPr>
          <p:cNvPr id="245" name="Shape 245"/>
          <p:cNvSpPr/>
          <p:nvPr/>
        </p:nvSpPr>
        <p:spPr>
          <a:xfrm>
            <a:off x="3387746" y="1693336"/>
            <a:ext cx="972000" cy="503099"/>
          </a:xfrm>
          <a:prstGeom prst="rightArrow">
            <a:avLst>
              <a:gd name="adj1" fmla="val 50000"/>
              <a:gd name="adj2" fmla="val 50000"/>
            </a:avLst>
          </a:prstGeom>
          <a:solidFill>
            <a:srgbClr val="1C4587"/>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6" name="Shape 246"/>
          <p:cNvSpPr txBox="1"/>
          <p:nvPr/>
        </p:nvSpPr>
        <p:spPr>
          <a:xfrm>
            <a:off x="4368950" y="652525"/>
            <a:ext cx="4470600" cy="4098000"/>
          </a:xfrm>
          <a:prstGeom prst="rect">
            <a:avLst/>
          </a:prstGeom>
          <a:noFill/>
          <a:ln>
            <a:noFill/>
          </a:ln>
        </p:spPr>
        <p:txBody>
          <a:bodyPr lIns="91425" tIns="91425" rIns="91425" bIns="91425" anchor="t" anchorCtr="0">
            <a:noAutofit/>
          </a:bodyPr>
          <a:lstStyle/>
          <a:p>
            <a:pPr marL="457200" lvl="0" indent="-342900" rtl="0">
              <a:spcBef>
                <a:spcPts val="0"/>
              </a:spcBef>
              <a:buClr>
                <a:srgbClr val="F3F3F3"/>
              </a:buClr>
              <a:buSzPct val="100000"/>
              <a:buFont typeface="Arial"/>
              <a:buChar char="●"/>
            </a:pPr>
            <a:r>
              <a:rPr lang="en" sz="1800" b="1">
                <a:solidFill>
                  <a:srgbClr val="F3F3F3"/>
                </a:solidFill>
              </a:rPr>
              <a:t>Registers: stores current status of game</a:t>
            </a:r>
          </a:p>
          <a:p>
            <a:pPr marL="914400" lvl="1" indent="-342900" rtl="0">
              <a:spcBef>
                <a:spcPts val="0"/>
              </a:spcBef>
              <a:buClr>
                <a:srgbClr val="F3F3F3"/>
              </a:buClr>
              <a:buSzPct val="100000"/>
              <a:buFont typeface="Arial"/>
              <a:buChar char="○"/>
            </a:pPr>
            <a:r>
              <a:rPr lang="en" sz="1800">
                <a:solidFill>
                  <a:srgbClr val="F3F3F3"/>
                </a:solidFill>
              </a:rPr>
              <a:t>location (horizontal and vertical)</a:t>
            </a:r>
          </a:p>
          <a:p>
            <a:pPr marL="914400" lvl="1" indent="-342900" rtl="0">
              <a:spcBef>
                <a:spcPts val="0"/>
              </a:spcBef>
              <a:buClr>
                <a:srgbClr val="F3F3F3"/>
              </a:buClr>
              <a:buSzPct val="100000"/>
              <a:buFont typeface="Arial"/>
              <a:buChar char="○"/>
            </a:pPr>
            <a:r>
              <a:rPr lang="en" sz="1800">
                <a:solidFill>
                  <a:srgbClr val="F3F3F3"/>
                </a:solidFill>
              </a:rPr>
              <a:t>health (point system)</a:t>
            </a:r>
          </a:p>
          <a:p>
            <a:pPr marL="914400" lvl="1" indent="-342900" rtl="0">
              <a:spcBef>
                <a:spcPts val="0"/>
              </a:spcBef>
              <a:buClr>
                <a:srgbClr val="F3F3F3"/>
              </a:buClr>
              <a:buSzPct val="100000"/>
              <a:buFont typeface="Arial"/>
              <a:buChar char="○"/>
            </a:pPr>
            <a:r>
              <a:rPr lang="en" sz="1800">
                <a:solidFill>
                  <a:srgbClr val="F3F3F3"/>
                </a:solidFill>
              </a:rPr>
              <a:t>move </a:t>
            </a:r>
          </a:p>
          <a:p>
            <a:pPr marL="914400" lvl="1" indent="-342900" rtl="0">
              <a:spcBef>
                <a:spcPts val="0"/>
              </a:spcBef>
              <a:buClr>
                <a:srgbClr val="F3F3F3"/>
              </a:buClr>
              <a:buSzPct val="100000"/>
              <a:buFont typeface="Arial"/>
              <a:buChar char="○"/>
            </a:pPr>
            <a:r>
              <a:rPr lang="en" sz="1800">
                <a:solidFill>
                  <a:srgbClr val="F3F3F3"/>
                </a:solidFill>
              </a:rPr>
              <a:t>start, pause, knocked out</a:t>
            </a:r>
          </a:p>
          <a:p>
            <a:pPr lvl="0" rtl="0">
              <a:spcBef>
                <a:spcPts val="0"/>
              </a:spcBef>
              <a:buNone/>
            </a:pPr>
            <a:endParaRPr sz="1800">
              <a:solidFill>
                <a:srgbClr val="F3F3F3"/>
              </a:solidFill>
            </a:endParaRPr>
          </a:p>
          <a:p>
            <a:pPr marL="457200" marR="0" lvl="0" indent="-342900" algn="l" rtl="0">
              <a:lnSpc>
                <a:spcPct val="100000"/>
              </a:lnSpc>
              <a:spcBef>
                <a:spcPts val="0"/>
              </a:spcBef>
              <a:spcAft>
                <a:spcPts val="0"/>
              </a:spcAft>
              <a:buClr>
                <a:srgbClr val="F3F3F3"/>
              </a:buClr>
              <a:buSzPct val="100000"/>
              <a:buFont typeface="Arial"/>
              <a:buChar char="●"/>
            </a:pPr>
            <a:r>
              <a:rPr lang="en" sz="1800" b="1">
                <a:solidFill>
                  <a:srgbClr val="F3F3F3"/>
                </a:solidFill>
              </a:rPr>
              <a:t>Move of Ken and Move Ryu as FSM</a:t>
            </a:r>
          </a:p>
          <a:p>
            <a:pPr marL="457200" marR="0" lvl="0" indent="-342900" algn="l" rtl="0">
              <a:lnSpc>
                <a:spcPct val="100000"/>
              </a:lnSpc>
              <a:spcBef>
                <a:spcPts val="0"/>
              </a:spcBef>
              <a:spcAft>
                <a:spcPts val="0"/>
              </a:spcAft>
              <a:buClr>
                <a:srgbClr val="F3F3F3"/>
              </a:buClr>
              <a:buSzPct val="100000"/>
              <a:buFont typeface="Arial"/>
              <a:buChar char="●"/>
            </a:pPr>
            <a:r>
              <a:rPr lang="en" sz="1800" b="1">
                <a:solidFill>
                  <a:srgbClr val="F3F3F3"/>
                </a:solidFill>
              </a:rPr>
              <a:t>State of Ken and Ryu as FSM</a:t>
            </a:r>
            <a:r>
              <a:rPr lang="en" sz="1800">
                <a:solidFill>
                  <a:srgbClr val="F3F3F3"/>
                </a:solidFill>
              </a:rPr>
              <a:t> (includes collision detection)</a:t>
            </a:r>
          </a:p>
          <a:p>
            <a:pPr marL="457200" marR="0" lvl="0" indent="-342900" algn="l" rtl="0">
              <a:lnSpc>
                <a:spcPct val="100000"/>
              </a:lnSpc>
              <a:spcBef>
                <a:spcPts val="0"/>
              </a:spcBef>
              <a:spcAft>
                <a:spcPts val="0"/>
              </a:spcAft>
              <a:buClr>
                <a:srgbClr val="F3F3F3"/>
              </a:buClr>
              <a:buSzPct val="100000"/>
              <a:buFont typeface="Arial"/>
              <a:buChar char="●"/>
            </a:pPr>
            <a:r>
              <a:rPr lang="en" sz="1800" b="1">
                <a:solidFill>
                  <a:srgbClr val="F3F3F3"/>
                </a:solidFill>
              </a:rPr>
              <a:t>Memory Address Calculation</a:t>
            </a:r>
          </a:p>
          <a:p>
            <a:pPr marL="457200" marR="0" lvl="0" indent="-342900" algn="l" rtl="0">
              <a:lnSpc>
                <a:spcPct val="100000"/>
              </a:lnSpc>
              <a:spcBef>
                <a:spcPts val="0"/>
              </a:spcBef>
              <a:spcAft>
                <a:spcPts val="0"/>
              </a:spcAft>
              <a:buClr>
                <a:srgbClr val="F3F3F3"/>
              </a:buClr>
              <a:buSzPct val="100000"/>
              <a:buFont typeface="Arial"/>
              <a:buChar char="●"/>
            </a:pPr>
            <a:r>
              <a:rPr lang="en" sz="1800" b="1">
                <a:solidFill>
                  <a:srgbClr val="F3F3F3"/>
                </a:solidFill>
              </a:rPr>
              <a:t>Logic for VGA display output</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250"/>
        <p:cNvGrpSpPr/>
        <p:nvPr/>
      </p:nvGrpSpPr>
      <p:grpSpPr>
        <a:xfrm>
          <a:off x="0" y="0"/>
          <a:ext cx="0" cy="0"/>
          <a:chOff x="0" y="0"/>
          <a:chExt cx="0" cy="0"/>
        </a:xfrm>
      </p:grpSpPr>
      <p:sp>
        <p:nvSpPr>
          <p:cNvPr id="251" name="Shape 251"/>
          <p:cNvSpPr/>
          <p:nvPr/>
        </p:nvSpPr>
        <p:spPr>
          <a:xfrm>
            <a:off x="129775" y="-125"/>
            <a:ext cx="8873902" cy="5143568"/>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a:solidFill>
              <a:srgbClr val="D9D9D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52" name="Shape 252"/>
          <p:cNvPicPr preferRelativeResize="0"/>
          <p:nvPr/>
        </p:nvPicPr>
        <p:blipFill rotWithShape="1">
          <a:blip r:embed="rId3">
            <a:alphaModFix/>
          </a:blip>
          <a:srcRect b="25628"/>
          <a:stretch/>
        </p:blipFill>
        <p:spPr>
          <a:xfrm>
            <a:off x="381825" y="701625"/>
            <a:ext cx="8364023" cy="3493699"/>
          </a:xfrm>
          <a:prstGeom prst="rect">
            <a:avLst/>
          </a:prstGeom>
          <a:noFill/>
          <a:ln>
            <a:noFill/>
          </a:ln>
        </p:spPr>
      </p:pic>
      <p:sp>
        <p:nvSpPr>
          <p:cNvPr id="253" name="Shape 253"/>
          <p:cNvSpPr txBox="1">
            <a:spLocks noGrp="1"/>
          </p:cNvSpPr>
          <p:nvPr>
            <p:ph type="title"/>
          </p:nvPr>
        </p:nvSpPr>
        <p:spPr>
          <a:xfrm>
            <a:off x="1712687" y="166175"/>
            <a:ext cx="5718600" cy="503099"/>
          </a:xfrm>
          <a:prstGeom prst="rect">
            <a:avLst/>
          </a:prstGeom>
          <a:noFill/>
          <a:ln>
            <a:noFill/>
          </a:ln>
        </p:spPr>
        <p:txBody>
          <a:bodyPr lIns="91425" tIns="91425" rIns="91425" bIns="91425" anchor="t" anchorCtr="0">
            <a:noAutofit/>
          </a:bodyPr>
          <a:lstStyle/>
          <a:p>
            <a:pPr lvl="0" algn="ctr" rtl="0">
              <a:spcBef>
                <a:spcPts val="0"/>
              </a:spcBef>
              <a:buNone/>
            </a:pPr>
            <a:r>
              <a:rPr lang="en" sz="2400"/>
              <a:t>Verilog Code Snippet - Ken Jump</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257"/>
        <p:cNvGrpSpPr/>
        <p:nvPr/>
      </p:nvGrpSpPr>
      <p:grpSpPr>
        <a:xfrm>
          <a:off x="0" y="0"/>
          <a:ext cx="0" cy="0"/>
          <a:chOff x="0" y="0"/>
          <a:chExt cx="0" cy="0"/>
        </a:xfrm>
      </p:grpSpPr>
      <p:sp>
        <p:nvSpPr>
          <p:cNvPr id="258" name="Shape 258"/>
          <p:cNvSpPr/>
          <p:nvPr/>
        </p:nvSpPr>
        <p:spPr>
          <a:xfrm>
            <a:off x="3198250" y="64700"/>
            <a:ext cx="5797602" cy="518990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a:solidFill>
              <a:srgbClr val="D9D9D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59" name="Shape 259"/>
          <p:cNvPicPr preferRelativeResize="0"/>
          <p:nvPr/>
        </p:nvPicPr>
        <p:blipFill>
          <a:blip r:embed="rId3">
            <a:alphaModFix/>
          </a:blip>
          <a:stretch>
            <a:fillRect/>
          </a:stretch>
        </p:blipFill>
        <p:spPr>
          <a:xfrm>
            <a:off x="3392500" y="323500"/>
            <a:ext cx="5409099" cy="3960275"/>
          </a:xfrm>
          <a:prstGeom prst="rect">
            <a:avLst/>
          </a:prstGeom>
          <a:noFill/>
          <a:ln>
            <a:noFill/>
          </a:ln>
        </p:spPr>
      </p:pic>
      <p:sp>
        <p:nvSpPr>
          <p:cNvPr id="260" name="Shape 260"/>
          <p:cNvSpPr txBox="1">
            <a:spLocks noGrp="1"/>
          </p:cNvSpPr>
          <p:nvPr>
            <p:ph type="body" idx="1"/>
          </p:nvPr>
        </p:nvSpPr>
        <p:spPr>
          <a:xfrm>
            <a:off x="273875" y="280350"/>
            <a:ext cx="2749499" cy="4163699"/>
          </a:xfrm>
          <a:prstGeom prst="rect">
            <a:avLst/>
          </a:prstGeom>
          <a:noFill/>
          <a:ln>
            <a:noFill/>
          </a:ln>
        </p:spPr>
        <p:txBody>
          <a:bodyPr lIns="91425" tIns="91425" rIns="91425" bIns="91425" anchor="t" anchorCtr="0">
            <a:noAutofit/>
          </a:bodyPr>
          <a:lstStyle/>
          <a:p>
            <a:pPr algn="ctr" rtl="0">
              <a:spcBef>
                <a:spcPts val="0"/>
              </a:spcBef>
              <a:buNone/>
            </a:pPr>
            <a:r>
              <a:rPr lang="en" sz="2400" b="1">
                <a:solidFill>
                  <a:srgbClr val="FFFFFF"/>
                </a:solidFill>
                <a:latin typeface="Muli"/>
                <a:ea typeface="Muli"/>
                <a:cs typeface="Muli"/>
                <a:sym typeface="Muli"/>
              </a:rPr>
              <a:t>Verilog Code</a:t>
            </a:r>
          </a:p>
          <a:p>
            <a:pPr algn="ctr" rtl="0">
              <a:spcBef>
                <a:spcPts val="0"/>
              </a:spcBef>
              <a:buNone/>
            </a:pPr>
            <a:r>
              <a:rPr lang="en" sz="2400" b="1">
                <a:solidFill>
                  <a:srgbClr val="FFFFFF"/>
                </a:solidFill>
                <a:latin typeface="Muli"/>
                <a:ea typeface="Muli"/>
                <a:cs typeface="Muli"/>
                <a:sym typeface="Muli"/>
              </a:rPr>
              <a:t>Snippet</a:t>
            </a:r>
          </a:p>
          <a:p>
            <a:pPr rtl="0">
              <a:spcBef>
                <a:spcPts val="0"/>
              </a:spcBef>
              <a:buNone/>
            </a:pPr>
            <a:endParaRPr sz="2400" b="1">
              <a:solidFill>
                <a:srgbClr val="FFFFFF"/>
              </a:solidFill>
              <a:latin typeface="Muli"/>
              <a:ea typeface="Muli"/>
              <a:cs typeface="Muli"/>
              <a:sym typeface="Muli"/>
            </a:endParaRPr>
          </a:p>
          <a:p>
            <a:pPr lvl="0" rtl="0">
              <a:spcBef>
                <a:spcPts val="0"/>
              </a:spcBef>
              <a:buNone/>
            </a:pPr>
            <a:r>
              <a:rPr lang="en" sz="1600" b="1">
                <a:solidFill>
                  <a:srgbClr val="FFFFFF"/>
                </a:solidFill>
                <a:latin typeface="Muli"/>
                <a:ea typeface="Muli"/>
                <a:cs typeface="Muli"/>
                <a:sym typeface="Muli"/>
              </a:rPr>
              <a:t>Logic to switch between different moves (Ken)</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endParaRPr sz="2000">
              <a:solidFill>
                <a:srgbClr val="FFFFFF"/>
              </a:solidFill>
              <a:latin typeface="Muli"/>
              <a:ea typeface="Muli"/>
              <a:cs typeface="Muli"/>
              <a:sym typeface="Muli"/>
            </a:endParaRP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pic>
        <p:nvPicPr>
          <p:cNvPr id="265" name="Shape 265"/>
          <p:cNvPicPr preferRelativeResize="0"/>
          <p:nvPr/>
        </p:nvPicPr>
        <p:blipFill rotWithShape="1">
          <a:blip r:embed="rId3">
            <a:alphaModFix amt="30000"/>
          </a:blip>
          <a:srcRect t="3494" b="21508"/>
          <a:stretch/>
        </p:blipFill>
        <p:spPr>
          <a:xfrm>
            <a:off x="0" y="0"/>
            <a:ext cx="9144000" cy="5143499"/>
          </a:xfrm>
          <a:prstGeom prst="rect">
            <a:avLst/>
          </a:prstGeom>
          <a:noFill/>
          <a:ln>
            <a:noFill/>
          </a:ln>
        </p:spPr>
      </p:pic>
      <p:sp>
        <p:nvSpPr>
          <p:cNvPr id="266" name="Shape 266"/>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pPr>
              <a:spcBef>
                <a:spcPts val="0"/>
              </a:spcBef>
              <a:buNone/>
            </a:pPr>
            <a:endParaRPr/>
          </a:p>
        </p:txBody>
      </p:sp>
      <p:sp>
        <p:nvSpPr>
          <p:cNvPr id="267" name="Shape 267"/>
          <p:cNvSpPr txBox="1">
            <a:spLocks noGrp="1"/>
          </p:cNvSpPr>
          <p:nvPr>
            <p:ph type="ctrTitle"/>
          </p:nvPr>
        </p:nvSpPr>
        <p:spPr>
          <a:xfrm>
            <a:off x="2880950" y="2573950"/>
            <a:ext cx="3365399" cy="1159799"/>
          </a:xfrm>
          <a:prstGeom prst="rect">
            <a:avLst/>
          </a:prstGeom>
          <a:noFill/>
          <a:ln>
            <a:noFill/>
          </a:ln>
        </p:spPr>
        <p:txBody>
          <a:bodyPr lIns="91425" tIns="91425" rIns="91425" bIns="91425" anchor="b" anchorCtr="0">
            <a:noAutofit/>
          </a:bodyPr>
          <a:lstStyle/>
          <a:p>
            <a:pPr lvl="0" algn="ctr" rtl="0">
              <a:spcBef>
                <a:spcPts val="0"/>
              </a:spcBef>
              <a:buNone/>
            </a:pPr>
            <a:r>
              <a:rPr lang="en" sz="4800"/>
              <a:t>PRIDE &amp; JOY</a:t>
            </a:r>
          </a:p>
        </p:txBody>
      </p:sp>
      <p:sp>
        <p:nvSpPr>
          <p:cNvPr id="268" name="Shape 268"/>
          <p:cNvSpPr txBox="1">
            <a:spLocks noGrp="1"/>
          </p:cNvSpPr>
          <p:nvPr>
            <p:ph type="subTitle" idx="1"/>
          </p:nvPr>
        </p:nvSpPr>
        <p:spPr>
          <a:xfrm>
            <a:off x="2880900" y="3563950"/>
            <a:ext cx="3365399" cy="784799"/>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FFFFFF"/>
                </a:solidFill>
                <a:latin typeface="Muli"/>
                <a:ea typeface="Muli"/>
                <a:cs typeface="Muli"/>
                <a:sym typeface="Muli"/>
              </a:rPr>
              <a:t>The Verilog code we are most proud of.</a:t>
            </a:r>
          </a:p>
        </p:txBody>
      </p:sp>
      <p:grpSp>
        <p:nvGrpSpPr>
          <p:cNvPr id="269" name="Shape 269"/>
          <p:cNvGrpSpPr/>
          <p:nvPr/>
        </p:nvGrpSpPr>
        <p:grpSpPr>
          <a:xfrm>
            <a:off x="4212252" y="836317"/>
            <a:ext cx="702681" cy="1114048"/>
            <a:chOff x="6718575" y="2318625"/>
            <a:chExt cx="256950" cy="407375"/>
          </a:xfrm>
        </p:grpSpPr>
        <p:sp>
          <p:nvSpPr>
            <p:cNvPr id="270" name="Shape 27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1" name="Shape 27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2" name="Shape 27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3" name="Shape 27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4" name="Shape 27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5" name="Shape 27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6" name="Shape 27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7" name="Shape 277"/>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subTitle" idx="1"/>
          </p:nvPr>
        </p:nvSpPr>
        <p:spPr>
          <a:xfrm>
            <a:off x="2999943" y="2302000"/>
            <a:ext cx="3086700" cy="2044500"/>
          </a:xfrm>
          <a:prstGeom prst="rect">
            <a:avLst/>
          </a:prstGeom>
        </p:spPr>
        <p:txBody>
          <a:bodyPr lIns="91425" tIns="91425" rIns="91425" bIns="91425" anchor="t" anchorCtr="0">
            <a:noAutofit/>
          </a:bodyPr>
          <a:lstStyle/>
          <a:p>
            <a:pPr lvl="0" rtl="0">
              <a:spcBef>
                <a:spcPts val="0"/>
              </a:spcBef>
              <a:buNone/>
            </a:pPr>
            <a:r>
              <a:rPr lang="en"/>
              <a:t>What did we set out to accomplish, and why?</a:t>
            </a:r>
          </a:p>
          <a:p>
            <a:pPr lvl="0" rtl="0">
              <a:spcBef>
                <a:spcPts val="0"/>
              </a:spcBef>
              <a:buNone/>
            </a:pPr>
            <a:endParaRPr/>
          </a:p>
        </p:txBody>
      </p:sp>
      <p:sp>
        <p:nvSpPr>
          <p:cNvPr id="106" name="Shape 106"/>
          <p:cNvSpPr txBox="1">
            <a:spLocks noGrp="1"/>
          </p:cNvSpPr>
          <p:nvPr>
            <p:ph type="title"/>
          </p:nvPr>
        </p:nvSpPr>
        <p:spPr>
          <a:xfrm>
            <a:off x="2999893" y="790900"/>
            <a:ext cx="3086700" cy="2044500"/>
          </a:xfrm>
          <a:prstGeom prst="rect">
            <a:avLst/>
          </a:prstGeom>
        </p:spPr>
        <p:txBody>
          <a:bodyPr lIns="91425" tIns="91425" rIns="91425" bIns="91425" anchor="b" anchorCtr="0">
            <a:noAutofit/>
          </a:bodyPr>
          <a:lstStyle/>
          <a:p>
            <a:pPr lvl="0" rtl="0">
              <a:spcBef>
                <a:spcPts val="0"/>
              </a:spcBef>
              <a:buNone/>
            </a:pPr>
            <a:r>
              <a:rPr lang="en" dirty="0"/>
              <a:t>Goal &amp; Motivation</a:t>
            </a:r>
          </a:p>
          <a:p>
            <a:pPr lvl="0" rtl="0">
              <a:spcBef>
                <a:spcPts val="0"/>
              </a:spcBef>
              <a:buNone/>
            </a:pPr>
            <a:endParaRPr dirty="0"/>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281"/>
        <p:cNvGrpSpPr/>
        <p:nvPr/>
      </p:nvGrpSpPr>
      <p:grpSpPr>
        <a:xfrm>
          <a:off x="0" y="0"/>
          <a:ext cx="0" cy="0"/>
          <a:chOff x="0" y="0"/>
          <a:chExt cx="0" cy="0"/>
        </a:xfrm>
      </p:grpSpPr>
      <p:sp>
        <p:nvSpPr>
          <p:cNvPr id="282" name="Shape 282"/>
          <p:cNvSpPr/>
          <p:nvPr/>
        </p:nvSpPr>
        <p:spPr>
          <a:xfrm>
            <a:off x="3198250" y="64700"/>
            <a:ext cx="5797602" cy="518990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a:solidFill>
              <a:srgbClr val="D9D9D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3" name="Shape 283"/>
          <p:cNvSpPr txBox="1">
            <a:spLocks noGrp="1"/>
          </p:cNvSpPr>
          <p:nvPr>
            <p:ph type="body" idx="1"/>
          </p:nvPr>
        </p:nvSpPr>
        <p:spPr>
          <a:xfrm>
            <a:off x="273875" y="280350"/>
            <a:ext cx="2749499" cy="4163699"/>
          </a:xfrm>
          <a:prstGeom prst="rect">
            <a:avLst/>
          </a:prstGeom>
          <a:noFill/>
          <a:ln>
            <a:noFill/>
          </a:ln>
        </p:spPr>
        <p:txBody>
          <a:bodyPr lIns="91425" tIns="91425" rIns="91425" bIns="91425" anchor="t" anchorCtr="0">
            <a:noAutofit/>
          </a:bodyPr>
          <a:lstStyle/>
          <a:p>
            <a:pPr lvl="0" algn="ctr" rtl="0">
              <a:spcBef>
                <a:spcPts val="0"/>
              </a:spcBef>
              <a:buNone/>
            </a:pPr>
            <a:r>
              <a:rPr lang="en" sz="2400" b="1">
                <a:solidFill>
                  <a:srgbClr val="FFFFFF"/>
                </a:solidFill>
                <a:latin typeface="Muli"/>
                <a:ea typeface="Muli"/>
                <a:cs typeface="Muli"/>
                <a:sym typeface="Muli"/>
              </a:rPr>
              <a:t>Verilog Code</a:t>
            </a:r>
          </a:p>
          <a:p>
            <a:pPr lvl="0" algn="ctr" rtl="0">
              <a:spcBef>
                <a:spcPts val="0"/>
              </a:spcBef>
              <a:buNone/>
            </a:pPr>
            <a:r>
              <a:rPr lang="en" sz="2400" b="1">
                <a:solidFill>
                  <a:srgbClr val="FFFFFF"/>
                </a:solidFill>
                <a:latin typeface="Muli"/>
                <a:ea typeface="Muli"/>
                <a:cs typeface="Muli"/>
                <a:sym typeface="Muli"/>
              </a:rPr>
              <a:t>Snippet - DRAM Controller</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endParaRPr sz="2000">
              <a:solidFill>
                <a:srgbClr val="FFFFFF"/>
              </a:solidFill>
              <a:latin typeface="Muli"/>
              <a:ea typeface="Muli"/>
              <a:cs typeface="Muli"/>
              <a:sym typeface="Muli"/>
            </a:endParaRPr>
          </a:p>
        </p:txBody>
      </p:sp>
      <p:pic>
        <p:nvPicPr>
          <p:cNvPr id="284" name="Shape 284"/>
          <p:cNvPicPr preferRelativeResize="0"/>
          <p:nvPr/>
        </p:nvPicPr>
        <p:blipFill>
          <a:blip r:embed="rId3">
            <a:alphaModFix/>
          </a:blip>
          <a:stretch>
            <a:fillRect/>
          </a:stretch>
        </p:blipFill>
        <p:spPr>
          <a:xfrm>
            <a:off x="3429000" y="240675"/>
            <a:ext cx="5456800" cy="3997050"/>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subTitle" idx="1"/>
          </p:nvPr>
        </p:nvSpPr>
        <p:spPr>
          <a:xfrm>
            <a:off x="3009300" y="2643600"/>
            <a:ext cx="3086700" cy="2044500"/>
          </a:xfrm>
          <a:prstGeom prst="rect">
            <a:avLst/>
          </a:prstGeom>
        </p:spPr>
        <p:txBody>
          <a:bodyPr lIns="91425" tIns="91425" rIns="91425" bIns="91425" anchor="t" anchorCtr="0">
            <a:noAutofit/>
          </a:bodyPr>
          <a:lstStyle/>
          <a:p>
            <a:pPr lvl="0" rtl="0">
              <a:spcBef>
                <a:spcPts val="0"/>
              </a:spcBef>
              <a:buNone/>
            </a:pPr>
            <a:r>
              <a:rPr lang="en"/>
              <a:t>How and why our project is successful.</a:t>
            </a:r>
          </a:p>
        </p:txBody>
      </p:sp>
      <p:sp>
        <p:nvSpPr>
          <p:cNvPr id="290" name="Shape 290"/>
          <p:cNvSpPr txBox="1">
            <a:spLocks noGrp="1"/>
          </p:cNvSpPr>
          <p:nvPr>
            <p:ph type="title"/>
          </p:nvPr>
        </p:nvSpPr>
        <p:spPr>
          <a:xfrm>
            <a:off x="3009300" y="757975"/>
            <a:ext cx="3086700" cy="2044500"/>
          </a:xfrm>
          <a:prstGeom prst="rect">
            <a:avLst/>
          </a:prstGeom>
        </p:spPr>
        <p:txBody>
          <a:bodyPr lIns="91425" tIns="91425" rIns="91425" bIns="91425" anchor="b" anchorCtr="0">
            <a:noAutofit/>
          </a:bodyPr>
          <a:lstStyle/>
          <a:p>
            <a:pPr lvl="0" rtl="0">
              <a:spcBef>
                <a:spcPts val="0"/>
              </a:spcBef>
              <a:buNone/>
            </a:pPr>
            <a:r>
              <a:rPr lang="en"/>
              <a:t>Success Analysis</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2374400" y="0"/>
            <a:ext cx="5718600" cy="503099"/>
          </a:xfrm>
          <a:prstGeom prst="rect">
            <a:avLst/>
          </a:prstGeom>
        </p:spPr>
        <p:txBody>
          <a:bodyPr lIns="91425" tIns="91425" rIns="91425" bIns="91425" anchor="t" anchorCtr="0">
            <a:noAutofit/>
          </a:bodyPr>
          <a:lstStyle/>
          <a:p>
            <a:pPr rtl="0">
              <a:spcBef>
                <a:spcPts val="0"/>
              </a:spcBef>
              <a:buNone/>
            </a:pPr>
            <a:r>
              <a:rPr lang="en" sz="2400"/>
              <a:t>The Game SUCCESS</a:t>
            </a:r>
          </a:p>
          <a:p>
            <a:pPr lvl="0"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lvl="0" rtl="0">
              <a:spcBef>
                <a:spcPts val="0"/>
              </a:spcBef>
              <a:buNone/>
            </a:pPr>
            <a:endParaRPr sz="2400"/>
          </a:p>
        </p:txBody>
      </p:sp>
      <p:sp>
        <p:nvSpPr>
          <p:cNvPr id="296" name="Shape 296"/>
          <p:cNvSpPr txBox="1"/>
          <p:nvPr/>
        </p:nvSpPr>
        <p:spPr>
          <a:xfrm>
            <a:off x="2566175" y="503100"/>
            <a:ext cx="6422399" cy="4640400"/>
          </a:xfrm>
          <a:prstGeom prst="rect">
            <a:avLst/>
          </a:prstGeom>
          <a:noFill/>
          <a:ln>
            <a:noFill/>
          </a:ln>
        </p:spPr>
        <p:txBody>
          <a:bodyPr lIns="91425" tIns="91425" rIns="91425" bIns="91425" anchor="t" anchorCtr="0">
            <a:noAutofit/>
          </a:bodyPr>
          <a:lstStyle/>
          <a:p>
            <a:pPr rtl="0">
              <a:spcBef>
                <a:spcPts val="0"/>
              </a:spcBef>
              <a:buNone/>
            </a:pPr>
            <a:r>
              <a:rPr lang="en">
                <a:solidFill>
                  <a:srgbClr val="FFFFFF"/>
                </a:solidFill>
              </a:rPr>
              <a:t>Players:</a:t>
            </a:r>
          </a:p>
          <a:p>
            <a:pPr marL="457200" lvl="0" indent="-317500" rtl="0">
              <a:spcBef>
                <a:spcPts val="0"/>
              </a:spcBef>
              <a:buClr>
                <a:srgbClr val="FFFFFF"/>
              </a:buClr>
              <a:buSzPct val="100000"/>
              <a:buFont typeface="Arial"/>
              <a:buChar char="➢"/>
            </a:pPr>
            <a:r>
              <a:rPr lang="en">
                <a:solidFill>
                  <a:srgbClr val="FFFFFF"/>
                </a:solidFill>
              </a:rPr>
              <a:t>Ryu</a:t>
            </a:r>
          </a:p>
          <a:p>
            <a:pPr marL="457200" lvl="0" indent="-317500" rtl="0">
              <a:spcBef>
                <a:spcPts val="0"/>
              </a:spcBef>
              <a:buClr>
                <a:srgbClr val="FFFFFF"/>
              </a:buClr>
              <a:buSzPct val="100000"/>
              <a:buFont typeface="Arial"/>
              <a:buChar char="➢"/>
            </a:pPr>
            <a:r>
              <a:rPr lang="en">
                <a:solidFill>
                  <a:srgbClr val="FFFFFF"/>
                </a:solidFill>
              </a:rPr>
              <a:t>Ken</a:t>
            </a:r>
          </a:p>
          <a:p>
            <a:pPr rtl="0">
              <a:spcBef>
                <a:spcPts val="0"/>
              </a:spcBef>
              <a:buNone/>
            </a:pPr>
            <a:endParaRPr>
              <a:solidFill>
                <a:srgbClr val="FFFFFF"/>
              </a:solidFill>
            </a:endParaRPr>
          </a:p>
          <a:p>
            <a:pPr rtl="0">
              <a:spcBef>
                <a:spcPts val="0"/>
              </a:spcBef>
              <a:buNone/>
            </a:pPr>
            <a:r>
              <a:rPr lang="en">
                <a:solidFill>
                  <a:srgbClr val="FFFFFF"/>
                </a:solidFill>
              </a:rPr>
              <a:t>Moves</a:t>
            </a:r>
          </a:p>
          <a:p>
            <a:pPr marL="457200" lvl="0" indent="-317500" rtl="0">
              <a:spcBef>
                <a:spcPts val="0"/>
              </a:spcBef>
              <a:buClr>
                <a:srgbClr val="FFFFFF"/>
              </a:buClr>
              <a:buSzPct val="100000"/>
              <a:buFont typeface="Arial"/>
              <a:buChar char="➢"/>
            </a:pPr>
            <a:r>
              <a:rPr lang="en">
                <a:solidFill>
                  <a:srgbClr val="FFFFFF"/>
                </a:solidFill>
              </a:rPr>
              <a:t>Idle</a:t>
            </a:r>
          </a:p>
          <a:p>
            <a:pPr marL="457200" lvl="0" indent="-317500" rtl="0">
              <a:spcBef>
                <a:spcPts val="0"/>
              </a:spcBef>
              <a:buClr>
                <a:srgbClr val="FFFFFF"/>
              </a:buClr>
              <a:buSzPct val="100000"/>
              <a:buFont typeface="Arial"/>
              <a:buChar char="➢"/>
            </a:pPr>
            <a:r>
              <a:rPr lang="en">
                <a:solidFill>
                  <a:srgbClr val="FFFFFF"/>
                </a:solidFill>
              </a:rPr>
              <a:t>Jump</a:t>
            </a:r>
          </a:p>
          <a:p>
            <a:pPr marL="457200" lvl="0" indent="-317500" rtl="0">
              <a:spcBef>
                <a:spcPts val="0"/>
              </a:spcBef>
              <a:buClr>
                <a:srgbClr val="FFFFFF"/>
              </a:buClr>
              <a:buSzPct val="100000"/>
              <a:buFont typeface="Arial"/>
              <a:buChar char="➢"/>
            </a:pPr>
            <a:r>
              <a:rPr lang="en">
                <a:solidFill>
                  <a:srgbClr val="FFFFFF"/>
                </a:solidFill>
              </a:rPr>
              <a:t>Crouch</a:t>
            </a:r>
          </a:p>
          <a:p>
            <a:pPr marL="457200" lvl="0" indent="-317500" rtl="0">
              <a:spcBef>
                <a:spcPts val="0"/>
              </a:spcBef>
              <a:buClr>
                <a:srgbClr val="FFFFFF"/>
              </a:buClr>
              <a:buSzPct val="100000"/>
              <a:buFont typeface="Arial"/>
              <a:buChar char="➢"/>
            </a:pPr>
            <a:r>
              <a:rPr lang="en">
                <a:solidFill>
                  <a:srgbClr val="FFFFFF"/>
                </a:solidFill>
              </a:rPr>
              <a:t>Kick*</a:t>
            </a:r>
          </a:p>
          <a:p>
            <a:pPr marL="457200" lvl="0" indent="-317500" rtl="0">
              <a:spcBef>
                <a:spcPts val="0"/>
              </a:spcBef>
              <a:buClr>
                <a:srgbClr val="FFFFFF"/>
              </a:buClr>
              <a:buSzPct val="100000"/>
              <a:buFont typeface="Arial"/>
              <a:buChar char="➢"/>
            </a:pPr>
            <a:r>
              <a:rPr lang="en">
                <a:solidFill>
                  <a:srgbClr val="FFFFFF"/>
                </a:solidFill>
              </a:rPr>
              <a:t>Punch</a:t>
            </a:r>
          </a:p>
          <a:p>
            <a:pPr marL="457200" lvl="0" indent="-317500" rtl="0">
              <a:spcBef>
                <a:spcPts val="0"/>
              </a:spcBef>
              <a:buClr>
                <a:srgbClr val="FFFFFF"/>
              </a:buClr>
              <a:buSzPct val="100000"/>
              <a:buFont typeface="Arial"/>
              <a:buChar char="➢"/>
            </a:pPr>
            <a:r>
              <a:rPr lang="en">
                <a:solidFill>
                  <a:srgbClr val="FFFFFF"/>
                </a:solidFill>
              </a:rPr>
              <a:t>Special (different for each character)</a:t>
            </a:r>
          </a:p>
          <a:p>
            <a:pPr marL="457200" lvl="0" indent="-317500" rtl="0">
              <a:spcBef>
                <a:spcPts val="0"/>
              </a:spcBef>
              <a:buClr>
                <a:srgbClr val="FFFFFF"/>
              </a:buClr>
              <a:buSzPct val="100000"/>
              <a:buFont typeface="Arial"/>
              <a:buChar char="➢"/>
            </a:pPr>
            <a:r>
              <a:rPr lang="en">
                <a:solidFill>
                  <a:srgbClr val="FFFFFF"/>
                </a:solidFill>
              </a:rPr>
              <a:t>Victory</a:t>
            </a:r>
          </a:p>
          <a:p>
            <a:pPr marL="457200" lvl="0" indent="-317500" rtl="0">
              <a:spcBef>
                <a:spcPts val="0"/>
              </a:spcBef>
              <a:buClr>
                <a:srgbClr val="FFFFFF"/>
              </a:buClr>
              <a:buSzPct val="100000"/>
              <a:buFont typeface="Arial"/>
              <a:buChar char="➢"/>
            </a:pPr>
            <a:r>
              <a:rPr lang="en">
                <a:solidFill>
                  <a:srgbClr val="FFFFFF"/>
                </a:solidFill>
              </a:rPr>
              <a:t>Knockout</a:t>
            </a:r>
          </a:p>
          <a:p>
            <a:pPr rtl="0">
              <a:spcBef>
                <a:spcPts val="0"/>
              </a:spcBef>
              <a:buNone/>
            </a:pPr>
            <a:endParaRPr>
              <a:solidFill>
                <a:srgbClr val="FFFFFF"/>
              </a:solidFill>
            </a:endParaRPr>
          </a:p>
          <a:p>
            <a:pPr rtl="0">
              <a:spcBef>
                <a:spcPts val="0"/>
              </a:spcBef>
              <a:buNone/>
            </a:pPr>
            <a:r>
              <a:rPr lang="en">
                <a:solidFill>
                  <a:srgbClr val="FFFFFF"/>
                </a:solidFill>
              </a:rPr>
              <a:t>Illustrations</a:t>
            </a:r>
          </a:p>
          <a:p>
            <a:pPr marL="457200" lvl="0" indent="-317500" rtl="0">
              <a:spcBef>
                <a:spcPts val="0"/>
              </a:spcBef>
              <a:buClr>
                <a:srgbClr val="FFFFFF"/>
              </a:buClr>
              <a:buSzPct val="100000"/>
              <a:buFont typeface="Arial"/>
              <a:buChar char="➢"/>
            </a:pPr>
            <a:r>
              <a:rPr lang="en">
                <a:solidFill>
                  <a:srgbClr val="FFFFFF"/>
                </a:solidFill>
              </a:rPr>
              <a:t>Street Fighter Logo</a:t>
            </a:r>
          </a:p>
          <a:p>
            <a:pPr marL="457200" lvl="0" indent="-317500" rtl="0">
              <a:spcBef>
                <a:spcPts val="0"/>
              </a:spcBef>
              <a:buClr>
                <a:srgbClr val="FFFFFF"/>
              </a:buClr>
              <a:buSzPct val="100000"/>
              <a:buFont typeface="Arial"/>
              <a:buChar char="➢"/>
            </a:pPr>
            <a:r>
              <a:rPr lang="en">
                <a:solidFill>
                  <a:srgbClr val="FFFFFF"/>
                </a:solidFill>
              </a:rPr>
              <a:t>KO</a:t>
            </a:r>
          </a:p>
          <a:p>
            <a:pPr marL="457200" lvl="0" indent="-317500" rtl="0">
              <a:spcBef>
                <a:spcPts val="0"/>
              </a:spcBef>
              <a:buClr>
                <a:srgbClr val="FFFFFF"/>
              </a:buClr>
              <a:buSzPct val="100000"/>
              <a:buFont typeface="Arial"/>
              <a:buChar char="➢"/>
            </a:pPr>
            <a:r>
              <a:rPr lang="en">
                <a:solidFill>
                  <a:srgbClr val="FFFFFF"/>
                </a:solidFill>
              </a:rPr>
              <a:t>Health Bars</a:t>
            </a:r>
          </a:p>
          <a:p>
            <a:pPr rtl="0">
              <a:spcBef>
                <a:spcPts val="0"/>
              </a:spcBef>
              <a:buNone/>
            </a:pPr>
            <a:endParaRPr>
              <a:solidFill>
                <a:srgbClr val="FFFFFF"/>
              </a:solidFill>
            </a:endParaRPr>
          </a:p>
          <a:p>
            <a:pPr lvl="0" rtl="0">
              <a:spcBef>
                <a:spcPts val="0"/>
              </a:spcBef>
              <a:buNone/>
            </a:pPr>
            <a:r>
              <a:rPr lang="en">
                <a:solidFill>
                  <a:srgbClr val="FFFFFF"/>
                </a:solidFill>
              </a:rPr>
              <a:t>*Ken has an additional punch, instead of kick.</a:t>
            </a:r>
          </a:p>
        </p:txBody>
      </p:sp>
      <p:pic>
        <p:nvPicPr>
          <p:cNvPr id="297" name="Shape 297"/>
          <p:cNvPicPr preferRelativeResize="0"/>
          <p:nvPr/>
        </p:nvPicPr>
        <p:blipFill>
          <a:blip r:embed="rId3">
            <a:alphaModFix/>
          </a:blip>
          <a:stretch>
            <a:fillRect/>
          </a:stretch>
        </p:blipFill>
        <p:spPr>
          <a:xfrm>
            <a:off x="4518125" y="826625"/>
            <a:ext cx="3650975" cy="1776499"/>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subTitle" idx="1"/>
          </p:nvPr>
        </p:nvSpPr>
        <p:spPr>
          <a:xfrm>
            <a:off x="3009300" y="2643600"/>
            <a:ext cx="3086700" cy="2044500"/>
          </a:xfrm>
          <a:prstGeom prst="rect">
            <a:avLst/>
          </a:prstGeom>
        </p:spPr>
        <p:txBody>
          <a:bodyPr lIns="91425" tIns="91425" rIns="91425" bIns="91425" anchor="t" anchorCtr="0">
            <a:noAutofit/>
          </a:bodyPr>
          <a:lstStyle/>
          <a:p>
            <a:pPr lvl="0" rtl="0">
              <a:spcBef>
                <a:spcPts val="0"/>
              </a:spcBef>
              <a:buNone/>
            </a:pPr>
            <a:r>
              <a:rPr lang="en"/>
              <a:t>What didn’t go as planned.</a:t>
            </a:r>
          </a:p>
        </p:txBody>
      </p:sp>
      <p:sp>
        <p:nvSpPr>
          <p:cNvPr id="303" name="Shape 303"/>
          <p:cNvSpPr txBox="1">
            <a:spLocks noGrp="1"/>
          </p:cNvSpPr>
          <p:nvPr>
            <p:ph type="title"/>
          </p:nvPr>
        </p:nvSpPr>
        <p:spPr>
          <a:xfrm>
            <a:off x="3009300" y="757975"/>
            <a:ext cx="3086700" cy="2044500"/>
          </a:xfrm>
          <a:prstGeom prst="rect">
            <a:avLst/>
          </a:prstGeom>
        </p:spPr>
        <p:txBody>
          <a:bodyPr lIns="91425" tIns="91425" rIns="91425" bIns="91425" anchor="b" anchorCtr="0">
            <a:noAutofit/>
          </a:bodyPr>
          <a:lstStyle/>
          <a:p>
            <a:pPr lvl="0" rtl="0">
              <a:spcBef>
                <a:spcPts val="0"/>
              </a:spcBef>
              <a:buNone/>
            </a:pPr>
            <a:r>
              <a:rPr lang="en"/>
              <a:t>Failure Analysis</a:t>
            </a: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374400" y="0"/>
            <a:ext cx="5718600" cy="503099"/>
          </a:xfrm>
          <a:prstGeom prst="rect">
            <a:avLst/>
          </a:prstGeom>
        </p:spPr>
        <p:txBody>
          <a:bodyPr lIns="91425" tIns="91425" rIns="91425" bIns="91425" anchor="t" anchorCtr="0">
            <a:noAutofit/>
          </a:bodyPr>
          <a:lstStyle/>
          <a:p>
            <a:pPr lvl="0" rtl="0">
              <a:spcBef>
                <a:spcPts val="0"/>
              </a:spcBef>
              <a:buNone/>
            </a:pPr>
            <a:r>
              <a:rPr lang="en" sz="2400"/>
              <a:t>The Game </a:t>
            </a:r>
            <a:r>
              <a:rPr lang="en" sz="1100"/>
              <a:t>failures</a:t>
            </a:r>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309" name="Shape 309"/>
          <p:cNvSpPr txBox="1"/>
          <p:nvPr/>
        </p:nvSpPr>
        <p:spPr>
          <a:xfrm>
            <a:off x="2510175" y="503100"/>
            <a:ext cx="6347700" cy="4511100"/>
          </a:xfrm>
          <a:prstGeom prst="rect">
            <a:avLst/>
          </a:prstGeom>
          <a:noFill/>
          <a:ln>
            <a:noFill/>
          </a:ln>
        </p:spPr>
        <p:txBody>
          <a:bodyPr lIns="91425" tIns="91425" rIns="91425" bIns="91425" anchor="t" anchorCtr="0">
            <a:noAutofit/>
          </a:bodyPr>
          <a:lstStyle/>
          <a:p>
            <a:pPr rtl="0">
              <a:spcBef>
                <a:spcPts val="0"/>
              </a:spcBef>
              <a:buNone/>
            </a:pPr>
            <a:r>
              <a:rPr lang="en" sz="1800">
                <a:solidFill>
                  <a:schemeClr val="lt1"/>
                </a:solidFill>
              </a:rPr>
              <a:t>Features that were planned, but did not make the final cut:</a:t>
            </a:r>
          </a:p>
          <a:p>
            <a:pPr lvl="0" rtl="0">
              <a:spcBef>
                <a:spcPts val="0"/>
              </a:spcBef>
              <a:buNone/>
            </a:pPr>
            <a:endParaRPr sz="1800">
              <a:solidFill>
                <a:schemeClr val="lt1"/>
              </a:solidFill>
            </a:endParaRPr>
          </a:p>
          <a:p>
            <a:pPr marL="457200" lvl="0" indent="-342900" rtl="0">
              <a:spcBef>
                <a:spcPts val="0"/>
              </a:spcBef>
              <a:buClr>
                <a:schemeClr val="lt1"/>
              </a:buClr>
              <a:buSzPct val="100000"/>
              <a:buFont typeface="Arial"/>
              <a:buChar char="➢"/>
            </a:pPr>
            <a:r>
              <a:rPr lang="en" sz="1800">
                <a:solidFill>
                  <a:schemeClr val="lt1"/>
                </a:solidFill>
              </a:rPr>
              <a:t>Only two characters</a:t>
            </a:r>
          </a:p>
          <a:p>
            <a:pPr marL="457200" lvl="0" indent="-342900" rtl="0">
              <a:spcBef>
                <a:spcPts val="0"/>
              </a:spcBef>
              <a:buClr>
                <a:schemeClr val="lt1"/>
              </a:buClr>
              <a:buSzPct val="100000"/>
              <a:buFont typeface="Arial"/>
              <a:buChar char="➢"/>
            </a:pPr>
            <a:r>
              <a:rPr lang="en" sz="1800">
                <a:solidFill>
                  <a:schemeClr val="lt1"/>
                </a:solidFill>
              </a:rPr>
              <a:t>No midi music</a:t>
            </a:r>
          </a:p>
          <a:p>
            <a:pPr marL="457200" lvl="0" indent="-342900" rtl="0">
              <a:spcBef>
                <a:spcPts val="0"/>
              </a:spcBef>
              <a:buClr>
                <a:schemeClr val="lt1"/>
              </a:buClr>
              <a:buSzPct val="100000"/>
              <a:buFont typeface="Arial"/>
              <a:buChar char="➢"/>
            </a:pPr>
            <a:r>
              <a:rPr lang="en" sz="1800">
                <a:solidFill>
                  <a:schemeClr val="lt1"/>
                </a:solidFill>
              </a:rPr>
              <a:t>No character select</a:t>
            </a:r>
          </a:p>
          <a:p>
            <a:pPr marL="457200" lvl="0" indent="-342900" rtl="0">
              <a:spcBef>
                <a:spcPts val="0"/>
              </a:spcBef>
              <a:buClr>
                <a:schemeClr val="lt1"/>
              </a:buClr>
              <a:buSzPct val="100000"/>
              <a:buFont typeface="Arial"/>
              <a:buChar char="➢"/>
            </a:pPr>
            <a:r>
              <a:rPr lang="en" sz="1800">
                <a:solidFill>
                  <a:schemeClr val="lt1"/>
                </a:solidFill>
              </a:rPr>
              <a:t>No game maps</a:t>
            </a:r>
          </a:p>
          <a:p>
            <a:pPr marL="457200" lvl="0" indent="-342900" rtl="0">
              <a:spcBef>
                <a:spcPts val="0"/>
              </a:spcBef>
              <a:buClr>
                <a:schemeClr val="lt1"/>
              </a:buClr>
              <a:buSzPct val="100000"/>
              <a:buFont typeface="Arial"/>
              <a:buChar char="➢"/>
            </a:pPr>
            <a:r>
              <a:rPr lang="en" sz="1800">
                <a:solidFill>
                  <a:schemeClr val="lt1"/>
                </a:solidFill>
              </a:rPr>
              <a:t>Not all moves implements</a:t>
            </a:r>
          </a:p>
          <a:p>
            <a:pPr lvl="0" rtl="0">
              <a:spcBef>
                <a:spcPts val="0"/>
              </a:spcBef>
              <a:buNone/>
            </a:pPr>
            <a:endParaRPr sz="1800">
              <a:solidFill>
                <a:schemeClr val="lt1"/>
              </a:solidFill>
            </a:endParaRPr>
          </a:p>
          <a:p>
            <a:pPr rtl="0">
              <a:spcBef>
                <a:spcPts val="0"/>
              </a:spcBef>
              <a:buNone/>
            </a:pPr>
            <a:r>
              <a:rPr lang="en" sz="1800">
                <a:solidFill>
                  <a:schemeClr val="lt1"/>
                </a:solidFill>
              </a:rPr>
              <a:t>*All these obstacles are due to limited on-board memory</a:t>
            </a:r>
          </a:p>
          <a:p>
            <a:pPr lvl="0">
              <a:spcBef>
                <a:spcPts val="0"/>
              </a:spcBef>
              <a:buNone/>
            </a:pPr>
            <a:endParaRPr sz="1800"/>
          </a:p>
        </p:txBody>
      </p:sp>
      <p:pic>
        <p:nvPicPr>
          <p:cNvPr id="310" name="Shape 310"/>
          <p:cNvPicPr preferRelativeResize="0"/>
          <p:nvPr/>
        </p:nvPicPr>
        <p:blipFill>
          <a:blip r:embed="rId3">
            <a:alphaModFix/>
          </a:blip>
          <a:stretch>
            <a:fillRect/>
          </a:stretch>
        </p:blipFill>
        <p:spPr>
          <a:xfrm>
            <a:off x="3406300" y="3334150"/>
            <a:ext cx="4555450" cy="1558450"/>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ubTitle" idx="1"/>
          </p:nvPr>
        </p:nvSpPr>
        <p:spPr>
          <a:xfrm>
            <a:off x="3009300" y="2643600"/>
            <a:ext cx="3086700" cy="2044500"/>
          </a:xfrm>
          <a:prstGeom prst="rect">
            <a:avLst/>
          </a:prstGeom>
        </p:spPr>
        <p:txBody>
          <a:bodyPr lIns="91425" tIns="91425" rIns="91425" bIns="91425" anchor="t" anchorCtr="0">
            <a:noAutofit/>
          </a:bodyPr>
          <a:lstStyle/>
          <a:p>
            <a:pPr lvl="0" rtl="0">
              <a:spcBef>
                <a:spcPts val="0"/>
              </a:spcBef>
              <a:buNone/>
            </a:pPr>
            <a:r>
              <a:rPr lang="en"/>
              <a:t>What’s left to be done.</a:t>
            </a:r>
          </a:p>
        </p:txBody>
      </p:sp>
      <p:sp>
        <p:nvSpPr>
          <p:cNvPr id="316" name="Shape 316"/>
          <p:cNvSpPr txBox="1">
            <a:spLocks noGrp="1"/>
          </p:cNvSpPr>
          <p:nvPr>
            <p:ph type="title"/>
          </p:nvPr>
        </p:nvSpPr>
        <p:spPr>
          <a:xfrm>
            <a:off x="3009300" y="757975"/>
            <a:ext cx="3086700" cy="2044500"/>
          </a:xfrm>
          <a:prstGeom prst="rect">
            <a:avLst/>
          </a:prstGeom>
        </p:spPr>
        <p:txBody>
          <a:bodyPr lIns="91425" tIns="91425" rIns="91425" bIns="91425" anchor="b" anchorCtr="0">
            <a:noAutofit/>
          </a:bodyPr>
          <a:lstStyle/>
          <a:p>
            <a:pPr lvl="0" rtl="0">
              <a:spcBef>
                <a:spcPts val="0"/>
              </a:spcBef>
              <a:buNone/>
            </a:pPr>
            <a:r>
              <a:rPr lang="en"/>
              <a:t>Remaining Work</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322" name="Shape 322"/>
          <p:cNvSpPr txBox="1">
            <a:spLocks noGrp="1"/>
          </p:cNvSpPr>
          <p:nvPr>
            <p:ph type="subTitle" idx="1"/>
          </p:nvPr>
        </p:nvSpPr>
        <p:spPr>
          <a:xfrm>
            <a:off x="0" y="0"/>
            <a:ext cx="5210999" cy="51335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a:solidFill>
                  <a:srgbClr val="FFFFFF"/>
                </a:solidFill>
                <a:latin typeface="Muli"/>
                <a:ea typeface="Muli"/>
                <a:cs typeface="Muli"/>
                <a:sym typeface="Muli"/>
              </a:rPr>
              <a:t>Finishing Touches</a:t>
            </a:r>
          </a:p>
          <a:p>
            <a:pPr lvl="0" rtl="0">
              <a:spcBef>
                <a:spcPts val="0"/>
              </a:spcBef>
              <a:buNone/>
            </a:pPr>
            <a:endParaRPr b="1">
              <a:solidFill>
                <a:srgbClr val="FFFFFF"/>
              </a:solidFill>
              <a:latin typeface="Muli"/>
              <a:ea typeface="Muli"/>
              <a:cs typeface="Muli"/>
              <a:sym typeface="Muli"/>
            </a:endParaRPr>
          </a:p>
          <a:p>
            <a:pPr marL="4572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Implement walking for each player</a:t>
            </a:r>
          </a:p>
          <a:p>
            <a:pPr rtl="0">
              <a:spcBef>
                <a:spcPts val="0"/>
              </a:spcBef>
              <a:buNone/>
            </a:pPr>
            <a:endParaRPr sz="1800" b="1">
              <a:solidFill>
                <a:srgbClr val="FFFFFF"/>
              </a:solidFill>
              <a:latin typeface="Muli"/>
              <a:ea typeface="Muli"/>
              <a:cs typeface="Muli"/>
              <a:sym typeface="Muli"/>
            </a:endParaRPr>
          </a:p>
          <a:p>
            <a:pPr rtl="0">
              <a:spcBef>
                <a:spcPts val="0"/>
              </a:spcBef>
              <a:buNone/>
            </a:pPr>
            <a:endParaRPr sz="1800" b="1">
              <a:solidFill>
                <a:srgbClr val="FFFFFF"/>
              </a:solidFill>
              <a:latin typeface="Muli"/>
              <a:ea typeface="Muli"/>
              <a:cs typeface="Muli"/>
              <a:sym typeface="Muli"/>
            </a:endParaRPr>
          </a:p>
          <a:p>
            <a:pPr rtl="0">
              <a:spcBef>
                <a:spcPts val="0"/>
              </a:spcBef>
              <a:buNone/>
            </a:pPr>
            <a:endParaRPr sz="1800" b="1">
              <a:solidFill>
                <a:srgbClr val="FFFFFF"/>
              </a:solidFill>
              <a:latin typeface="Muli"/>
              <a:ea typeface="Muli"/>
              <a:cs typeface="Muli"/>
              <a:sym typeface="Muli"/>
            </a:endParaRPr>
          </a:p>
          <a:p>
            <a:pPr rtl="0">
              <a:spcBef>
                <a:spcPts val="0"/>
              </a:spcBef>
              <a:buNone/>
            </a:pPr>
            <a:endParaRPr sz="1800" b="1">
              <a:solidFill>
                <a:srgbClr val="FFFFFF"/>
              </a:solidFill>
              <a:latin typeface="Muli"/>
              <a:ea typeface="Muli"/>
              <a:cs typeface="Muli"/>
              <a:sym typeface="Muli"/>
            </a:endParaRPr>
          </a:p>
          <a:p>
            <a:pPr rtl="0">
              <a:spcBef>
                <a:spcPts val="0"/>
              </a:spcBef>
              <a:buNone/>
            </a:pPr>
            <a:endParaRPr sz="1800" b="1">
              <a:solidFill>
                <a:srgbClr val="FFFFFF"/>
              </a:solidFill>
              <a:latin typeface="Muli"/>
              <a:ea typeface="Muli"/>
              <a:cs typeface="Muli"/>
              <a:sym typeface="Muli"/>
            </a:endParaRPr>
          </a:p>
          <a:p>
            <a:pPr lvl="0" rtl="0">
              <a:spcBef>
                <a:spcPts val="0"/>
              </a:spcBef>
              <a:buNone/>
            </a:pPr>
            <a:endParaRPr sz="1800" b="1">
              <a:solidFill>
                <a:srgbClr val="FFFFFF"/>
              </a:solidFill>
              <a:latin typeface="Muli"/>
              <a:ea typeface="Muli"/>
              <a:cs typeface="Muli"/>
              <a:sym typeface="Muli"/>
            </a:endParaRPr>
          </a:p>
          <a:p>
            <a:pPr marL="4572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Add ability to reset/restart gameplay</a:t>
            </a:r>
          </a:p>
          <a:p>
            <a:pPr lvl="0" rtl="0">
              <a:spcBef>
                <a:spcPts val="0"/>
              </a:spcBef>
              <a:buNone/>
            </a:pPr>
            <a:endParaRPr sz="1800" b="1">
              <a:solidFill>
                <a:srgbClr val="FFFFFF"/>
              </a:solidFill>
              <a:latin typeface="Muli"/>
              <a:ea typeface="Muli"/>
              <a:cs typeface="Muli"/>
              <a:sym typeface="Muli"/>
            </a:endParaRPr>
          </a:p>
          <a:p>
            <a:pPr marL="457200" lvl="0" indent="-342900" rtl="0">
              <a:spcBef>
                <a:spcPts val="0"/>
              </a:spcBef>
              <a:buClr>
                <a:srgbClr val="FFFFFF"/>
              </a:buClr>
              <a:buSzPct val="100000"/>
              <a:buFont typeface="Muli"/>
              <a:buChar char="➢"/>
            </a:pPr>
            <a:r>
              <a:rPr lang="en" sz="1800" b="1">
                <a:solidFill>
                  <a:srgbClr val="FFFFFF"/>
                </a:solidFill>
                <a:latin typeface="Muli"/>
                <a:ea typeface="Muli"/>
                <a:cs typeface="Muli"/>
                <a:sym typeface="Muli"/>
              </a:rPr>
              <a:t>Clean-up noisy images                            </a:t>
            </a:r>
          </a:p>
          <a:p>
            <a:pPr lvl="0" rtl="0">
              <a:spcBef>
                <a:spcPts val="0"/>
              </a:spcBef>
              <a:buNone/>
            </a:pPr>
            <a:endParaRPr sz="1800" b="1">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p:txBody>
      </p:sp>
      <p:pic>
        <p:nvPicPr>
          <p:cNvPr id="323" name="Shape 323"/>
          <p:cNvPicPr preferRelativeResize="0"/>
          <p:nvPr/>
        </p:nvPicPr>
        <p:blipFill>
          <a:blip r:embed="rId4">
            <a:alphaModFix/>
          </a:blip>
          <a:stretch>
            <a:fillRect/>
          </a:stretch>
        </p:blipFill>
        <p:spPr>
          <a:xfrm>
            <a:off x="1122423" y="1056650"/>
            <a:ext cx="2966150" cy="1260925"/>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Shape 328"/>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329" name="Shape 329"/>
          <p:cNvSpPr txBox="1">
            <a:spLocks noGrp="1"/>
          </p:cNvSpPr>
          <p:nvPr>
            <p:ph type="ctrTitle"/>
          </p:nvPr>
        </p:nvSpPr>
        <p:spPr>
          <a:xfrm>
            <a:off x="685800" y="1583342"/>
            <a:ext cx="7772400" cy="1159799"/>
          </a:xfrm>
          <a:prstGeom prst="rect">
            <a:avLst/>
          </a:prstGeom>
          <a:noFill/>
          <a:ln>
            <a:noFill/>
          </a:ln>
        </p:spPr>
        <p:txBody>
          <a:bodyPr lIns="91425" tIns="91425" rIns="91425" bIns="91425" anchor="b" anchorCtr="0">
            <a:noAutofit/>
          </a:bodyPr>
          <a:lstStyle/>
          <a:p>
            <a:pPr lvl="0" rtl="0">
              <a:spcBef>
                <a:spcPts val="0"/>
              </a:spcBef>
              <a:buNone/>
            </a:pPr>
            <a:r>
              <a:rPr lang="en" sz="9600">
                <a:solidFill>
                  <a:srgbClr val="00B2FF"/>
                </a:solidFill>
              </a:rPr>
              <a:t>Thanks!</a:t>
            </a:r>
          </a:p>
        </p:txBody>
      </p:sp>
      <p:sp>
        <p:nvSpPr>
          <p:cNvPr id="330" name="Shape 330"/>
          <p:cNvSpPr txBox="1">
            <a:spLocks noGrp="1"/>
          </p:cNvSpPr>
          <p:nvPr>
            <p:ph type="subTitle" idx="1"/>
          </p:nvPr>
        </p:nvSpPr>
        <p:spPr>
          <a:xfrm>
            <a:off x="876825" y="2688925"/>
            <a:ext cx="43341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endParaRPr>
              <a:solidFill>
                <a:srgbClr val="FFFFFF"/>
              </a:solidFill>
              <a:latin typeface="Muli"/>
              <a:ea typeface="Muli"/>
              <a:cs typeface="Muli"/>
              <a:sym typeface="Muli"/>
            </a:endParaRP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1238800" y="1830300"/>
            <a:ext cx="6516599" cy="1420500"/>
          </a:xfrm>
          <a:prstGeom prst="rect">
            <a:avLst/>
          </a:prstGeom>
        </p:spPr>
        <p:txBody>
          <a:bodyPr lIns="91425" tIns="91425" rIns="91425" bIns="91425" anchor="ctr" anchorCtr="0">
            <a:noAutofit/>
          </a:bodyPr>
          <a:lstStyle/>
          <a:p>
            <a:pPr rtl="0">
              <a:spcBef>
                <a:spcPts val="0"/>
              </a:spcBef>
              <a:buNone/>
            </a:pPr>
            <a:endParaRPr sz="2400">
              <a:latin typeface="Muli"/>
              <a:ea typeface="Muli"/>
              <a:cs typeface="Muli"/>
              <a:sym typeface="Muli"/>
            </a:endParaRPr>
          </a:p>
          <a:p>
            <a:pPr rtl="0">
              <a:spcBef>
                <a:spcPts val="0"/>
              </a:spcBef>
              <a:buNone/>
            </a:pPr>
            <a:r>
              <a:rPr lang="en" sz="2400">
                <a:solidFill>
                  <a:schemeClr val="lt1"/>
                </a:solidFill>
              </a:rPr>
              <a:t>Goal:</a:t>
            </a:r>
          </a:p>
          <a:p>
            <a:pPr lvl="0" rtl="0">
              <a:spcBef>
                <a:spcPts val="0"/>
              </a:spcBef>
              <a:buClr>
                <a:schemeClr val="dk1"/>
              </a:buClr>
              <a:buSzPct val="45833"/>
              <a:buFont typeface="Arial"/>
              <a:buNone/>
            </a:pPr>
            <a:r>
              <a:rPr lang="en" sz="2400">
                <a:solidFill>
                  <a:schemeClr val="lt1"/>
                </a:solidFill>
              </a:rPr>
              <a:t>To create a stripped-down, two-player version of the iconic Street Fighter II arcade game.</a:t>
            </a:r>
          </a:p>
          <a:p>
            <a:pPr rtl="0">
              <a:spcBef>
                <a:spcPts val="0"/>
              </a:spcBef>
              <a:buNone/>
            </a:pPr>
            <a:endParaRPr sz="2400">
              <a:latin typeface="Muli"/>
              <a:ea typeface="Muli"/>
              <a:cs typeface="Muli"/>
              <a:sym typeface="Muli"/>
            </a:endParaRP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Shape 116"/>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17" name="Shape 117"/>
          <p:cNvSpPr txBox="1">
            <a:spLocks noGrp="1"/>
          </p:cNvSpPr>
          <p:nvPr>
            <p:ph type="ctrTitle"/>
          </p:nvPr>
        </p:nvSpPr>
        <p:spPr>
          <a:xfrm>
            <a:off x="404600" y="39574"/>
            <a:ext cx="7772400" cy="583499"/>
          </a:xfrm>
          <a:prstGeom prst="rect">
            <a:avLst/>
          </a:prstGeom>
          <a:noFill/>
          <a:ln>
            <a:noFill/>
          </a:ln>
        </p:spPr>
        <p:txBody>
          <a:bodyPr lIns="91425" tIns="91425" rIns="91425" bIns="91425" anchor="b" anchorCtr="0">
            <a:noAutofit/>
          </a:bodyPr>
          <a:lstStyle/>
          <a:p>
            <a:pPr lvl="0" rtl="0">
              <a:spcBef>
                <a:spcPts val="0"/>
              </a:spcBef>
              <a:buNone/>
            </a:pPr>
            <a:r>
              <a:rPr lang="en" sz="3000">
                <a:solidFill>
                  <a:srgbClr val="00B2FF"/>
                </a:solidFill>
              </a:rPr>
              <a:t>Motivation</a:t>
            </a:r>
          </a:p>
        </p:txBody>
      </p:sp>
      <p:sp>
        <p:nvSpPr>
          <p:cNvPr id="118" name="Shape 118"/>
          <p:cNvSpPr txBox="1">
            <a:spLocks noGrp="1"/>
          </p:cNvSpPr>
          <p:nvPr>
            <p:ph type="subTitle" idx="1"/>
          </p:nvPr>
        </p:nvSpPr>
        <p:spPr>
          <a:xfrm>
            <a:off x="404600" y="1414200"/>
            <a:ext cx="3832500" cy="2315100"/>
          </a:xfrm>
          <a:prstGeom prst="rect">
            <a:avLst/>
          </a:prstGeom>
          <a:solidFill>
            <a:srgbClr val="00B2FF">
              <a:alpha val="73330"/>
            </a:srgbClr>
          </a:solidFill>
          <a:ln>
            <a:noFill/>
          </a:ln>
        </p:spPr>
        <p:txBody>
          <a:bodyPr lIns="91425" tIns="91425" rIns="91425" bIns="91425" anchor="t" anchorCtr="0">
            <a:noAutofit/>
          </a:bodyPr>
          <a:lstStyle/>
          <a:p>
            <a:pPr marL="457200" lvl="0" indent="-342900" rtl="0">
              <a:lnSpc>
                <a:spcPct val="200000"/>
              </a:lnSpc>
              <a:spcBef>
                <a:spcPts val="0"/>
              </a:spcBef>
              <a:buClr>
                <a:srgbClr val="FFFFFF"/>
              </a:buClr>
              <a:buSzPct val="100000"/>
              <a:buFont typeface="Muli"/>
              <a:buAutoNum type="arabicPeriod"/>
            </a:pPr>
            <a:r>
              <a:rPr lang="en" sz="1800" b="1">
                <a:solidFill>
                  <a:srgbClr val="FFFFFF"/>
                </a:solidFill>
                <a:latin typeface="Muli"/>
                <a:ea typeface="Muli"/>
                <a:cs typeface="Muli"/>
                <a:sym typeface="Muli"/>
              </a:rPr>
              <a:t>Challenging </a:t>
            </a:r>
          </a:p>
          <a:p>
            <a:pPr marL="457200" lvl="0" indent="-342900" rtl="0">
              <a:lnSpc>
                <a:spcPct val="200000"/>
              </a:lnSpc>
              <a:spcBef>
                <a:spcPts val="0"/>
              </a:spcBef>
              <a:buClr>
                <a:srgbClr val="FFFFFF"/>
              </a:buClr>
              <a:buSzPct val="100000"/>
              <a:buFont typeface="Muli"/>
              <a:buAutoNum type="arabicPeriod"/>
            </a:pPr>
            <a:r>
              <a:rPr lang="en" sz="1800" b="1">
                <a:solidFill>
                  <a:srgbClr val="FFFFFF"/>
                </a:solidFill>
                <a:latin typeface="Muli"/>
                <a:ea typeface="Muli"/>
                <a:cs typeface="Muli"/>
                <a:sym typeface="Muli"/>
              </a:rPr>
              <a:t>Modular </a:t>
            </a:r>
          </a:p>
          <a:p>
            <a:pPr marL="457200" lvl="0" indent="-342900" rtl="0">
              <a:lnSpc>
                <a:spcPct val="200000"/>
              </a:lnSpc>
              <a:spcBef>
                <a:spcPts val="0"/>
              </a:spcBef>
              <a:buClr>
                <a:srgbClr val="FFFFFF"/>
              </a:buClr>
              <a:buSzPct val="100000"/>
              <a:buFont typeface="Muli"/>
              <a:buAutoNum type="arabicPeriod"/>
            </a:pPr>
            <a:r>
              <a:rPr lang="en" sz="1800" b="1">
                <a:solidFill>
                  <a:srgbClr val="FFFFFF"/>
                </a:solidFill>
                <a:latin typeface="Muli"/>
                <a:ea typeface="Muli"/>
                <a:cs typeface="Muli"/>
                <a:sym typeface="Muli"/>
              </a:rPr>
              <a:t>Expandability</a:t>
            </a:r>
          </a:p>
          <a:p>
            <a:pPr marL="457200" lvl="0" indent="-342900" rtl="0">
              <a:lnSpc>
                <a:spcPct val="200000"/>
              </a:lnSpc>
              <a:spcBef>
                <a:spcPts val="0"/>
              </a:spcBef>
              <a:buClr>
                <a:srgbClr val="FFFFFF"/>
              </a:buClr>
              <a:buSzPct val="100000"/>
              <a:buFont typeface="Muli"/>
              <a:buAutoNum type="arabicPeriod"/>
            </a:pPr>
            <a:r>
              <a:rPr lang="en" sz="1800" b="1">
                <a:solidFill>
                  <a:srgbClr val="FFFFFF"/>
                </a:solidFill>
                <a:latin typeface="Muli"/>
                <a:ea typeface="Muli"/>
                <a:cs typeface="Muli"/>
                <a:sym typeface="Muli"/>
              </a:rPr>
              <a:t>Fun!</a:t>
            </a:r>
          </a:p>
          <a:p>
            <a:pPr rtl="0">
              <a:spcBef>
                <a:spcPts val="0"/>
              </a:spcBef>
              <a:buNone/>
            </a:pPr>
            <a:endParaRPr sz="1800" b="1">
              <a:solidFill>
                <a:srgbClr val="FFFFFF"/>
              </a:solidFill>
              <a:latin typeface="Muli"/>
              <a:ea typeface="Muli"/>
              <a:cs typeface="Muli"/>
              <a:sym typeface="Muli"/>
            </a:endParaRPr>
          </a:p>
          <a:p>
            <a:pPr rtl="0">
              <a:spcBef>
                <a:spcPts val="0"/>
              </a:spcBef>
              <a:buNone/>
            </a:pPr>
            <a:endParaRPr sz="1800" b="1">
              <a:solidFill>
                <a:srgbClr val="FFFFFF"/>
              </a:solidFill>
              <a:latin typeface="Muli"/>
              <a:ea typeface="Muli"/>
              <a:cs typeface="Muli"/>
              <a:sym typeface="Muli"/>
            </a:endParaRPr>
          </a:p>
          <a:p>
            <a:pPr lvl="0" rtl="0">
              <a:spcBef>
                <a:spcPts val="0"/>
              </a:spcBef>
              <a:buNone/>
            </a:pPr>
            <a:endParaRPr sz="1800" b="1">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a:p>
            <a:pPr lvl="0" rtl="0">
              <a:spcBef>
                <a:spcPts val="0"/>
              </a:spcBef>
              <a:buNone/>
            </a:pPr>
            <a:endParaRPr>
              <a:solidFill>
                <a:srgbClr val="FFFFFF"/>
              </a:solidFill>
              <a:latin typeface="Muli"/>
              <a:ea typeface="Muli"/>
              <a:cs typeface="Muli"/>
              <a:sym typeface="Muli"/>
            </a:endParaRPr>
          </a:p>
        </p:txBody>
      </p:sp>
      <p:pic>
        <p:nvPicPr>
          <p:cNvPr id="119" name="Shape 119"/>
          <p:cNvPicPr preferRelativeResize="0"/>
          <p:nvPr/>
        </p:nvPicPr>
        <p:blipFill>
          <a:blip r:embed="rId4">
            <a:alphaModFix/>
          </a:blip>
          <a:stretch>
            <a:fillRect/>
          </a:stretch>
        </p:blipFill>
        <p:spPr>
          <a:xfrm>
            <a:off x="4776874" y="0"/>
            <a:ext cx="4367126" cy="5143500"/>
          </a:xfrm>
          <a:prstGeom prst="rect">
            <a:avLst/>
          </a:prstGeom>
          <a:noFill/>
          <a:ln>
            <a:noFill/>
          </a:ln>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00" y="2643600"/>
            <a:ext cx="3086700" cy="2044500"/>
          </a:xfrm>
          <a:prstGeom prst="rect">
            <a:avLst/>
          </a:prstGeom>
        </p:spPr>
        <p:txBody>
          <a:bodyPr lIns="91425" tIns="91425" rIns="91425" bIns="91425" anchor="t" anchorCtr="0">
            <a:noAutofit/>
          </a:bodyPr>
          <a:lstStyle/>
          <a:p>
            <a:pPr lvl="0" rtl="0">
              <a:spcBef>
                <a:spcPts val="0"/>
              </a:spcBef>
              <a:buNone/>
            </a:pPr>
            <a:r>
              <a:rPr lang="en"/>
              <a:t>High-level project overview</a:t>
            </a:r>
          </a:p>
        </p:txBody>
      </p:sp>
      <p:sp>
        <p:nvSpPr>
          <p:cNvPr id="125" name="Shape 125"/>
          <p:cNvSpPr txBox="1">
            <a:spLocks noGrp="1"/>
          </p:cNvSpPr>
          <p:nvPr>
            <p:ph type="title"/>
          </p:nvPr>
        </p:nvSpPr>
        <p:spPr>
          <a:xfrm>
            <a:off x="3009300" y="1138975"/>
            <a:ext cx="3086700" cy="2044500"/>
          </a:xfrm>
          <a:prstGeom prst="rect">
            <a:avLst/>
          </a:prstGeom>
        </p:spPr>
        <p:txBody>
          <a:bodyPr lIns="91425" tIns="91425" rIns="91425" bIns="91425" anchor="b" anchorCtr="0">
            <a:noAutofit/>
          </a:bodyPr>
          <a:lstStyle/>
          <a:p>
            <a:pPr lvl="0" rtl="0">
              <a:spcBef>
                <a:spcPts val="0"/>
              </a:spcBef>
              <a:buNone/>
            </a:pPr>
            <a:r>
              <a:rPr lang="en"/>
              <a:t>Short Functionality</a:t>
            </a:r>
          </a:p>
          <a:p>
            <a:pPr lvl="0" rtl="0">
              <a:spcBef>
                <a:spcPts val="0"/>
              </a:spcBef>
              <a:buNone/>
            </a:pPr>
            <a:endParaRP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2380150" y="0"/>
            <a:ext cx="5718600" cy="503099"/>
          </a:xfrm>
          <a:prstGeom prst="rect">
            <a:avLst/>
          </a:prstGeom>
        </p:spPr>
        <p:txBody>
          <a:bodyPr lIns="91425" tIns="91425" rIns="91425" bIns="91425" anchor="t" anchorCtr="0">
            <a:noAutofit/>
          </a:bodyPr>
          <a:lstStyle/>
          <a:p>
            <a:pPr>
              <a:spcBef>
                <a:spcPts val="0"/>
              </a:spcBef>
              <a:buNone/>
            </a:pPr>
            <a:r>
              <a:rPr lang="en" sz="2400"/>
              <a:t>High-Level System Block Diagram</a:t>
            </a:r>
          </a:p>
        </p:txBody>
      </p:sp>
      <p:sp>
        <p:nvSpPr>
          <p:cNvPr id="131" name="Shape 131"/>
          <p:cNvSpPr/>
          <p:nvPr/>
        </p:nvSpPr>
        <p:spPr>
          <a:xfrm>
            <a:off x="2929681" y="1225275"/>
            <a:ext cx="4119899" cy="1786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t" anchorCtr="0">
            <a:noAutofit/>
          </a:bodyPr>
          <a:lstStyle/>
          <a:p>
            <a:pPr algn="ctr">
              <a:spcBef>
                <a:spcPts val="0"/>
              </a:spcBef>
              <a:buNone/>
            </a:pPr>
            <a:r>
              <a:rPr lang="en"/>
              <a:t>FPGA</a:t>
            </a:r>
          </a:p>
        </p:txBody>
      </p:sp>
      <p:sp>
        <p:nvSpPr>
          <p:cNvPr id="132" name="Shape 132"/>
          <p:cNvSpPr/>
          <p:nvPr/>
        </p:nvSpPr>
        <p:spPr>
          <a:xfrm>
            <a:off x="7749112" y="774250"/>
            <a:ext cx="1096500" cy="9834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78571"/>
              <a:buFont typeface="Arial"/>
              <a:buNone/>
            </a:pPr>
            <a:r>
              <a:rPr lang="en">
                <a:solidFill>
                  <a:schemeClr val="dk1"/>
                </a:solidFill>
              </a:rPr>
              <a:t>Monitor</a:t>
            </a:r>
          </a:p>
        </p:txBody>
      </p:sp>
      <p:cxnSp>
        <p:nvCxnSpPr>
          <p:cNvPr id="133" name="Shape 133"/>
          <p:cNvCxnSpPr>
            <a:stCxn id="132" idx="1"/>
            <a:endCxn id="131" idx="3"/>
          </p:cNvCxnSpPr>
          <p:nvPr/>
        </p:nvCxnSpPr>
        <p:spPr>
          <a:xfrm flipH="1">
            <a:off x="7049512" y="1265950"/>
            <a:ext cx="699600" cy="852600"/>
          </a:xfrm>
          <a:prstGeom prst="straightConnector1">
            <a:avLst/>
          </a:prstGeom>
          <a:noFill/>
          <a:ln w="19050" cap="flat">
            <a:solidFill>
              <a:schemeClr val="dk2"/>
            </a:solidFill>
            <a:prstDash val="solid"/>
            <a:round/>
            <a:headEnd type="none" w="lg" len="lg"/>
            <a:tailEnd type="none" w="lg" len="lg"/>
          </a:ln>
        </p:spPr>
      </p:cxnSp>
      <p:sp>
        <p:nvSpPr>
          <p:cNvPr id="134" name="Shape 134"/>
          <p:cNvSpPr/>
          <p:nvPr/>
        </p:nvSpPr>
        <p:spPr>
          <a:xfrm>
            <a:off x="3332650" y="3734250"/>
            <a:ext cx="4766100" cy="1279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endParaRPr/>
          </a:p>
          <a:p>
            <a:pPr algn="ctr" rtl="0">
              <a:spcBef>
                <a:spcPts val="0"/>
              </a:spcBef>
              <a:buNone/>
            </a:pPr>
            <a:endParaRPr/>
          </a:p>
          <a:p>
            <a:pPr algn="ctr" rtl="0">
              <a:spcBef>
                <a:spcPts val="0"/>
              </a:spcBef>
              <a:buNone/>
            </a:pPr>
            <a:endParaRPr/>
          </a:p>
          <a:p>
            <a:pPr algn="ctr" rtl="0">
              <a:spcBef>
                <a:spcPts val="0"/>
              </a:spcBef>
              <a:buNone/>
            </a:pPr>
            <a:endParaRPr/>
          </a:p>
          <a:p>
            <a:pPr lvl="0" algn="ctr" rtl="0">
              <a:spcBef>
                <a:spcPts val="0"/>
              </a:spcBef>
              <a:buNone/>
            </a:pPr>
            <a:r>
              <a:rPr lang="en"/>
              <a:t>JAMMA Interface</a:t>
            </a:r>
          </a:p>
        </p:txBody>
      </p:sp>
      <p:cxnSp>
        <p:nvCxnSpPr>
          <p:cNvPr id="135" name="Shape 135"/>
          <p:cNvCxnSpPr>
            <a:stCxn id="131" idx="2"/>
          </p:cNvCxnSpPr>
          <p:nvPr/>
        </p:nvCxnSpPr>
        <p:spPr>
          <a:xfrm>
            <a:off x="4989630" y="3012075"/>
            <a:ext cx="3000" cy="718800"/>
          </a:xfrm>
          <a:prstGeom prst="straightConnector1">
            <a:avLst/>
          </a:prstGeom>
          <a:noFill/>
          <a:ln w="19050" cap="flat">
            <a:solidFill>
              <a:schemeClr val="dk2"/>
            </a:solidFill>
            <a:prstDash val="solid"/>
            <a:round/>
            <a:headEnd type="none" w="lg" len="lg"/>
            <a:tailEnd type="none" w="lg" len="lg"/>
          </a:ln>
        </p:spPr>
      </p:cxnSp>
      <p:sp>
        <p:nvSpPr>
          <p:cNvPr id="136" name="Shape 136"/>
          <p:cNvSpPr/>
          <p:nvPr/>
        </p:nvSpPr>
        <p:spPr>
          <a:xfrm>
            <a:off x="3543650" y="4007850"/>
            <a:ext cx="833999" cy="732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78571"/>
              <a:buFont typeface="Arial"/>
              <a:buNone/>
            </a:pPr>
            <a:r>
              <a:rPr lang="en">
                <a:solidFill>
                  <a:schemeClr val="dk1"/>
                </a:solidFill>
              </a:rPr>
              <a:t>Joystick 1</a:t>
            </a:r>
          </a:p>
        </p:txBody>
      </p:sp>
      <p:sp>
        <p:nvSpPr>
          <p:cNvPr id="137" name="Shape 137"/>
          <p:cNvSpPr/>
          <p:nvPr/>
        </p:nvSpPr>
        <p:spPr>
          <a:xfrm>
            <a:off x="7049575" y="4007850"/>
            <a:ext cx="833999" cy="732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78571"/>
              <a:buFont typeface="Arial"/>
              <a:buNone/>
            </a:pPr>
            <a:r>
              <a:rPr lang="en">
                <a:solidFill>
                  <a:schemeClr val="dk1"/>
                </a:solidFill>
              </a:rPr>
              <a:t>Joystick 2</a:t>
            </a:r>
          </a:p>
        </p:txBody>
      </p:sp>
      <p:sp>
        <p:nvSpPr>
          <p:cNvPr id="138" name="Shape 138"/>
          <p:cNvSpPr/>
          <p:nvPr/>
        </p:nvSpPr>
        <p:spPr>
          <a:xfrm>
            <a:off x="4553687" y="4097550"/>
            <a:ext cx="1096500" cy="4314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78571"/>
              <a:buFont typeface="Arial"/>
              <a:buNone/>
            </a:pPr>
            <a:r>
              <a:rPr lang="en">
                <a:solidFill>
                  <a:schemeClr val="dk1"/>
                </a:solidFill>
              </a:rPr>
              <a:t>Button Cluster 1</a:t>
            </a:r>
          </a:p>
        </p:txBody>
      </p:sp>
      <p:sp>
        <p:nvSpPr>
          <p:cNvPr id="139" name="Shape 139"/>
          <p:cNvSpPr/>
          <p:nvPr/>
        </p:nvSpPr>
        <p:spPr>
          <a:xfrm>
            <a:off x="5801637" y="4097550"/>
            <a:ext cx="1096500" cy="4314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78571"/>
              <a:buFont typeface="Arial"/>
              <a:buNone/>
            </a:pPr>
            <a:r>
              <a:rPr lang="en">
                <a:solidFill>
                  <a:schemeClr val="dk1"/>
                </a:solidFill>
              </a:rPr>
              <a:t>Button Cluster 2</a:t>
            </a:r>
          </a:p>
        </p:txBody>
      </p:sp>
      <p:sp>
        <p:nvSpPr>
          <p:cNvPr id="140" name="Shape 140"/>
          <p:cNvSpPr/>
          <p:nvPr/>
        </p:nvSpPr>
        <p:spPr>
          <a:xfrm>
            <a:off x="2984650" y="1656375"/>
            <a:ext cx="3913499" cy="11981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processor.v</a:t>
            </a:r>
          </a:p>
        </p:txBody>
      </p:sp>
      <p:sp>
        <p:nvSpPr>
          <p:cNvPr id="141" name="Shape 141"/>
          <p:cNvSpPr/>
          <p:nvPr/>
        </p:nvSpPr>
        <p:spPr>
          <a:xfrm>
            <a:off x="3106175" y="2112475"/>
            <a:ext cx="972299" cy="621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100"/>
              <a:t>cellular_ram_controller.v</a:t>
            </a:r>
          </a:p>
        </p:txBody>
      </p:sp>
      <p:sp>
        <p:nvSpPr>
          <p:cNvPr id="142" name="Shape 142"/>
          <p:cNvSpPr/>
          <p:nvPr/>
        </p:nvSpPr>
        <p:spPr>
          <a:xfrm>
            <a:off x="4185300" y="2112475"/>
            <a:ext cx="2601899" cy="6771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vga_display.v</a:t>
            </a:r>
          </a:p>
        </p:txBody>
      </p:sp>
      <p:sp>
        <p:nvSpPr>
          <p:cNvPr id="143" name="Shape 143"/>
          <p:cNvSpPr txBox="1"/>
          <p:nvPr/>
        </p:nvSpPr>
        <p:spPr>
          <a:xfrm>
            <a:off x="7192975" y="1681450"/>
            <a:ext cx="699599" cy="431400"/>
          </a:xfrm>
          <a:prstGeom prst="rect">
            <a:avLst/>
          </a:prstGeom>
          <a:noFill/>
          <a:ln>
            <a:noFill/>
          </a:ln>
        </p:spPr>
        <p:txBody>
          <a:bodyPr lIns="91425" tIns="91425" rIns="91425" bIns="91425" anchor="t" anchorCtr="0">
            <a:noAutofit/>
          </a:bodyPr>
          <a:lstStyle/>
          <a:p>
            <a:pPr algn="ctr">
              <a:spcBef>
                <a:spcPts val="0"/>
              </a:spcBef>
              <a:buNone/>
            </a:pPr>
            <a:r>
              <a:rPr lang="en"/>
              <a:t>VGA</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2383050" y="0"/>
            <a:ext cx="6760799" cy="5143499"/>
          </a:xfrm>
          <a:prstGeom prst="rect">
            <a:avLst/>
          </a:prstGeom>
          <a:noFill/>
          <a:ln>
            <a:noFill/>
          </a:ln>
        </p:spPr>
        <p:txBody>
          <a:bodyPr lIns="91425" tIns="91425" rIns="91425" bIns="91425" anchor="t" anchorCtr="0">
            <a:noAutofit/>
          </a:bodyPr>
          <a:lstStyle/>
          <a:p>
            <a:pPr rtl="0">
              <a:spcBef>
                <a:spcPts val="0"/>
              </a:spcBef>
              <a:buNone/>
            </a:pPr>
            <a:r>
              <a:rPr lang="en" sz="2400" b="1">
                <a:solidFill>
                  <a:srgbClr val="FFFFFF"/>
                </a:solidFill>
                <a:latin typeface="Muli"/>
                <a:ea typeface="Muli"/>
                <a:cs typeface="Muli"/>
                <a:sym typeface="Muli"/>
              </a:rPr>
              <a:t>High-Level Gameplay Implementation</a:t>
            </a:r>
          </a:p>
          <a:p>
            <a:pPr>
              <a:spcBef>
                <a:spcPts val="0"/>
              </a:spcBef>
              <a:buNone/>
            </a:pPr>
            <a:endParaRPr>
              <a:solidFill>
                <a:srgbClr val="FFFFFF"/>
              </a:solidFill>
              <a:latin typeface="Muli"/>
              <a:ea typeface="Muli"/>
              <a:cs typeface="Muli"/>
              <a:sym typeface="Muli"/>
            </a:endParaRPr>
          </a:p>
        </p:txBody>
      </p:sp>
      <p:pic>
        <p:nvPicPr>
          <p:cNvPr id="149" name="Shape 149"/>
          <p:cNvPicPr preferRelativeResize="0"/>
          <p:nvPr/>
        </p:nvPicPr>
        <p:blipFill>
          <a:blip r:embed="rId3">
            <a:alphaModFix/>
          </a:blip>
          <a:stretch>
            <a:fillRect/>
          </a:stretch>
        </p:blipFill>
        <p:spPr>
          <a:xfrm>
            <a:off x="3934450" y="932100"/>
            <a:ext cx="3627900" cy="3224800"/>
          </a:xfrm>
          <a:prstGeom prst="rect">
            <a:avLst/>
          </a:prstGeom>
          <a:noFill/>
          <a:ln>
            <a:noFill/>
          </a:ln>
        </p:spPr>
      </p:pic>
      <p:pic>
        <p:nvPicPr>
          <p:cNvPr id="150" name="Shape 150"/>
          <p:cNvPicPr preferRelativeResize="0"/>
          <p:nvPr/>
        </p:nvPicPr>
        <p:blipFill>
          <a:blip r:embed="rId4">
            <a:alphaModFix/>
          </a:blip>
          <a:stretch>
            <a:fillRect/>
          </a:stretch>
        </p:blipFill>
        <p:spPr>
          <a:xfrm>
            <a:off x="3105212" y="595300"/>
            <a:ext cx="5286375" cy="3952875"/>
          </a:xfrm>
          <a:prstGeom prst="rect">
            <a:avLst/>
          </a:prstGeom>
          <a:noFill/>
          <a:ln>
            <a:noFill/>
          </a:ln>
        </p:spPr>
      </p:pic>
      <p:sp>
        <p:nvSpPr>
          <p:cNvPr id="151" name="Shape 151"/>
          <p:cNvSpPr/>
          <p:nvPr/>
        </p:nvSpPr>
        <p:spPr>
          <a:xfrm>
            <a:off x="288500" y="1100575"/>
            <a:ext cx="1726800" cy="27537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2" name="Shape 152"/>
          <p:cNvSpPr txBox="1"/>
          <p:nvPr/>
        </p:nvSpPr>
        <p:spPr>
          <a:xfrm>
            <a:off x="353825" y="1147275"/>
            <a:ext cx="1633499" cy="2735100"/>
          </a:xfrm>
          <a:prstGeom prst="rect">
            <a:avLst/>
          </a:prstGeom>
          <a:noFill/>
          <a:ln>
            <a:noFill/>
          </a:ln>
        </p:spPr>
        <p:txBody>
          <a:bodyPr lIns="91425" tIns="91425" rIns="91425" bIns="91425" anchor="t" anchorCtr="0">
            <a:noAutofit/>
          </a:bodyPr>
          <a:lstStyle/>
          <a:p>
            <a:pPr rtl="0">
              <a:spcBef>
                <a:spcPts val="0"/>
              </a:spcBef>
              <a:buNone/>
            </a:pPr>
            <a:r>
              <a:rPr lang="en" u="sng"/>
              <a:t>vga_display.v</a:t>
            </a:r>
          </a:p>
          <a:p>
            <a:pPr rtl="0">
              <a:spcBef>
                <a:spcPts val="0"/>
              </a:spcBef>
              <a:buNone/>
            </a:pPr>
            <a:endParaRPr/>
          </a:p>
          <a:p>
            <a:pPr rtl="0">
              <a:spcBef>
                <a:spcPts val="0"/>
              </a:spcBef>
              <a:buNone/>
            </a:pPr>
            <a:r>
              <a:rPr lang="en"/>
              <a:t>ken:</a:t>
            </a:r>
          </a:p>
          <a:p>
            <a:pPr rtl="0">
              <a:spcBef>
                <a:spcPts val="0"/>
              </a:spcBef>
              <a:buNone/>
            </a:pPr>
            <a:r>
              <a:rPr lang="en"/>
              <a:t>moves</a:t>
            </a:r>
          </a:p>
          <a:p>
            <a:pPr rtl="0">
              <a:spcBef>
                <a:spcPts val="0"/>
              </a:spcBef>
              <a:buNone/>
            </a:pPr>
            <a:endParaRPr/>
          </a:p>
          <a:p>
            <a:pPr rtl="0">
              <a:spcBef>
                <a:spcPts val="0"/>
              </a:spcBef>
              <a:buNone/>
            </a:pPr>
            <a:r>
              <a:rPr lang="en"/>
              <a:t>ryu:</a:t>
            </a:r>
          </a:p>
          <a:p>
            <a:pPr rtl="0">
              <a:spcBef>
                <a:spcPts val="0"/>
              </a:spcBef>
              <a:buNone/>
            </a:pPr>
            <a:r>
              <a:rPr lang="en"/>
              <a:t>moves</a:t>
            </a:r>
          </a:p>
          <a:p>
            <a:pPr rtl="0">
              <a:spcBef>
                <a:spcPts val="0"/>
              </a:spcBef>
              <a:buNone/>
            </a:pPr>
            <a:endParaRPr/>
          </a:p>
          <a:p>
            <a:pPr rtl="0">
              <a:spcBef>
                <a:spcPts val="0"/>
              </a:spcBef>
              <a:buNone/>
            </a:pPr>
            <a:r>
              <a:rPr lang="en"/>
              <a:t>control:</a:t>
            </a:r>
          </a:p>
          <a:p>
            <a:pPr>
              <a:spcBef>
                <a:spcPts val="0"/>
              </a:spcBef>
              <a:buNone/>
            </a:pPr>
            <a:r>
              <a:rPr lang="en"/>
              <a:t>state &amp; move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par>
                                <p:cTn id="8" presetID="10" presetClass="exit" presetSubtype="0" fill="hold" nodeType="withEffect">
                                  <p:stCondLst>
                                    <p:cond delay="0"/>
                                  </p:stCondLst>
                                  <p:childTnLst>
                                    <p:animEffect transition="out" filter="fade">
                                      <p:cBhvr>
                                        <p:cTn id="9" dur="1000"/>
                                        <p:tgtEl>
                                          <p:spTgt spid="149"/>
                                        </p:tgtEl>
                                      </p:cBhvr>
                                    </p:animEffect>
                                    <p:set>
                                      <p:cBhvr>
                                        <p:cTn id="10" dur="1" fill="hold">
                                          <p:stCondLst>
                                            <p:cond delay="1000"/>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2FF">
            <a:alpha val="73330"/>
          </a:srgbClr>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712700" y="19475"/>
            <a:ext cx="5718600" cy="387599"/>
          </a:xfrm>
          <a:prstGeom prst="rect">
            <a:avLst/>
          </a:prstGeom>
          <a:noFill/>
          <a:ln>
            <a:noFill/>
          </a:ln>
        </p:spPr>
        <p:txBody>
          <a:bodyPr lIns="91425" tIns="91425" rIns="91425" bIns="91425" anchor="t" anchorCtr="0">
            <a:noAutofit/>
          </a:bodyPr>
          <a:lstStyle/>
          <a:p>
            <a:pPr lvl="0" algn="ctr" rtl="0">
              <a:spcBef>
                <a:spcPts val="0"/>
              </a:spcBef>
              <a:buNone/>
            </a:pPr>
            <a:r>
              <a:rPr lang="en" sz="2400"/>
              <a:t>Sprite Sheets and Memory</a:t>
            </a:r>
          </a:p>
        </p:txBody>
      </p:sp>
      <p:pic>
        <p:nvPicPr>
          <p:cNvPr id="158" name="Shape 158"/>
          <p:cNvPicPr preferRelativeResize="0"/>
          <p:nvPr/>
        </p:nvPicPr>
        <p:blipFill>
          <a:blip r:embed="rId3">
            <a:alphaModFix/>
          </a:blip>
          <a:stretch>
            <a:fillRect/>
          </a:stretch>
        </p:blipFill>
        <p:spPr>
          <a:xfrm>
            <a:off x="933855" y="721324"/>
            <a:ext cx="4970826" cy="3085717"/>
          </a:xfrm>
          <a:prstGeom prst="rect">
            <a:avLst/>
          </a:prstGeom>
          <a:noFill/>
          <a:ln>
            <a:noFill/>
          </a:ln>
        </p:spPr>
      </p:pic>
      <p:sp>
        <p:nvSpPr>
          <p:cNvPr id="159" name="Shape 159"/>
          <p:cNvSpPr txBox="1"/>
          <p:nvPr/>
        </p:nvSpPr>
        <p:spPr>
          <a:xfrm>
            <a:off x="792550" y="3708075"/>
            <a:ext cx="8056200" cy="1485299"/>
          </a:xfrm>
          <a:prstGeom prst="rect">
            <a:avLst/>
          </a:prstGeom>
          <a:noFill/>
          <a:ln>
            <a:noFill/>
          </a:ln>
        </p:spPr>
        <p:txBody>
          <a:bodyPr lIns="91425" tIns="91425" rIns="91425" bIns="91425" anchor="t" anchorCtr="0">
            <a:noAutofit/>
          </a:bodyPr>
          <a:lstStyle/>
          <a:p>
            <a:pPr lvl="0" rtl="0">
              <a:spcBef>
                <a:spcPts val="0"/>
              </a:spcBef>
              <a:buNone/>
            </a:pPr>
            <a:endParaRPr sz="1800">
              <a:solidFill>
                <a:srgbClr val="F3F3F3"/>
              </a:solidFill>
            </a:endParaRPr>
          </a:p>
          <a:p>
            <a:pPr lvl="0" rtl="0">
              <a:spcBef>
                <a:spcPts val="0"/>
              </a:spcBef>
              <a:buNone/>
            </a:pPr>
            <a:r>
              <a:rPr lang="en" sz="1800">
                <a:solidFill>
                  <a:srgbClr val="F3F3F3"/>
                </a:solidFill>
              </a:rPr>
              <a:t>We used the following techniques to load the sprite sheets onto the FPGA:</a:t>
            </a:r>
          </a:p>
          <a:p>
            <a:pPr marL="914400" lvl="0" indent="-342900" rtl="0">
              <a:spcBef>
                <a:spcPts val="0"/>
              </a:spcBef>
              <a:buClr>
                <a:srgbClr val="F3F3F3"/>
              </a:buClr>
              <a:buSzPct val="100000"/>
              <a:buFont typeface="Arial"/>
              <a:buChar char="➢"/>
            </a:pPr>
            <a:r>
              <a:rPr lang="en" sz="1800">
                <a:solidFill>
                  <a:srgbClr val="F3F3F3"/>
                </a:solidFill>
              </a:rPr>
              <a:t>.png         .coe (6 MB)        IP Core        BRAM (max. ~576 Kbit)</a:t>
            </a:r>
          </a:p>
          <a:p>
            <a:pPr marL="914400" lvl="0" indent="-3429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60" name="Shape 160"/>
          <p:cNvCxnSpPr/>
          <p:nvPr/>
        </p:nvCxnSpPr>
        <p:spPr>
          <a:xfrm>
            <a:off x="2324575"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61" name="Shape 161"/>
          <p:cNvCxnSpPr/>
          <p:nvPr/>
        </p:nvCxnSpPr>
        <p:spPr>
          <a:xfrm>
            <a:off x="532585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62" name="Shape 162"/>
          <p:cNvCxnSpPr/>
          <p:nvPr/>
        </p:nvCxnSpPr>
        <p:spPr>
          <a:xfrm>
            <a:off x="2324575" y="4763950"/>
            <a:ext cx="399000" cy="0"/>
          </a:xfrm>
          <a:prstGeom prst="straightConnector1">
            <a:avLst/>
          </a:prstGeom>
          <a:noFill/>
          <a:ln w="19050" cap="flat">
            <a:solidFill>
              <a:schemeClr val="lt1"/>
            </a:solidFill>
            <a:prstDash val="solid"/>
            <a:round/>
            <a:headEnd type="none" w="lg" len="lg"/>
            <a:tailEnd type="triangle" w="lg" len="lg"/>
          </a:ln>
        </p:spPr>
      </p:cxnSp>
      <p:cxnSp>
        <p:nvCxnSpPr>
          <p:cNvPr id="163" name="Shape 163"/>
          <p:cNvCxnSpPr/>
          <p:nvPr/>
        </p:nvCxnSpPr>
        <p:spPr>
          <a:xfrm>
            <a:off x="404440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64" name="Shape 164"/>
          <p:cNvCxnSpPr/>
          <p:nvPr/>
        </p:nvCxnSpPr>
        <p:spPr>
          <a:xfrm>
            <a:off x="3968200" y="4763950"/>
            <a:ext cx="399000" cy="0"/>
          </a:xfrm>
          <a:prstGeom prst="straightConnector1">
            <a:avLst/>
          </a:prstGeom>
          <a:noFill/>
          <a:ln w="19050" cap="flat">
            <a:solidFill>
              <a:schemeClr val="lt1"/>
            </a:solidFill>
            <a:prstDash val="solid"/>
            <a:round/>
            <a:headEnd type="none" w="lg" len="lg"/>
            <a:tailEnd type="triangle" w="lg" len="lg"/>
          </a:ln>
        </p:spPr>
      </p:cxnSp>
      <p:sp>
        <p:nvSpPr>
          <p:cNvPr id="165" name="Shape 165"/>
          <p:cNvSpPr txBox="1"/>
          <p:nvPr/>
        </p:nvSpPr>
        <p:spPr>
          <a:xfrm>
            <a:off x="6657837" y="3469873"/>
            <a:ext cx="1645800" cy="2382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3F3F3"/>
                </a:solidFill>
                <a:latin typeface="Muli"/>
                <a:ea typeface="Muli"/>
                <a:cs typeface="Muli"/>
                <a:sym typeface="Muli"/>
              </a:rPr>
              <a:t>194 KB </a:t>
            </a:r>
          </a:p>
        </p:txBody>
      </p:sp>
      <p:cxnSp>
        <p:nvCxnSpPr>
          <p:cNvPr id="166" name="Shape 166"/>
          <p:cNvCxnSpPr/>
          <p:nvPr/>
        </p:nvCxnSpPr>
        <p:spPr>
          <a:xfrm>
            <a:off x="5210700" y="4763950"/>
            <a:ext cx="399000" cy="0"/>
          </a:xfrm>
          <a:prstGeom prst="straightConnector1">
            <a:avLst/>
          </a:prstGeom>
          <a:noFill/>
          <a:ln w="19050" cap="flat">
            <a:solidFill>
              <a:schemeClr val="lt1"/>
            </a:solidFill>
            <a:prstDash val="solid"/>
            <a:round/>
            <a:headEnd type="none" w="lg" len="lg"/>
            <a:tailEnd type="triangle" w="lg" len="lg"/>
          </a:ln>
        </p:spPr>
      </p:cxn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2FF">
            <a:alpha val="73330"/>
          </a:srgbClr>
        </a:solid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712700" y="19475"/>
            <a:ext cx="5718600" cy="387599"/>
          </a:xfrm>
          <a:prstGeom prst="rect">
            <a:avLst/>
          </a:prstGeom>
          <a:noFill/>
          <a:ln>
            <a:noFill/>
          </a:ln>
        </p:spPr>
        <p:txBody>
          <a:bodyPr lIns="91425" tIns="91425" rIns="91425" bIns="91425" anchor="t" anchorCtr="0">
            <a:noAutofit/>
          </a:bodyPr>
          <a:lstStyle/>
          <a:p>
            <a:pPr lvl="0" algn="ctr" rtl="0">
              <a:spcBef>
                <a:spcPts val="0"/>
              </a:spcBef>
              <a:buNone/>
            </a:pPr>
            <a:r>
              <a:rPr lang="en" sz="2400"/>
              <a:t>Sprite Sheets and Memory</a:t>
            </a:r>
          </a:p>
        </p:txBody>
      </p:sp>
      <p:sp>
        <p:nvSpPr>
          <p:cNvPr id="172" name="Shape 172"/>
          <p:cNvSpPr txBox="1"/>
          <p:nvPr/>
        </p:nvSpPr>
        <p:spPr>
          <a:xfrm>
            <a:off x="792550" y="3708075"/>
            <a:ext cx="8056200" cy="1485299"/>
          </a:xfrm>
          <a:prstGeom prst="rect">
            <a:avLst/>
          </a:prstGeom>
          <a:noFill/>
          <a:ln>
            <a:noFill/>
          </a:ln>
        </p:spPr>
        <p:txBody>
          <a:bodyPr lIns="91425" tIns="91425" rIns="91425" bIns="91425" anchor="t" anchorCtr="0">
            <a:noAutofit/>
          </a:bodyPr>
          <a:lstStyle/>
          <a:p>
            <a:pPr lvl="0" rtl="0">
              <a:spcBef>
                <a:spcPts val="0"/>
              </a:spcBef>
              <a:buNone/>
            </a:pPr>
            <a:endParaRPr sz="1800">
              <a:solidFill>
                <a:srgbClr val="F3F3F3"/>
              </a:solidFill>
            </a:endParaRPr>
          </a:p>
          <a:p>
            <a:pPr lvl="0" rtl="0">
              <a:spcBef>
                <a:spcPts val="0"/>
              </a:spcBef>
              <a:buNone/>
            </a:pPr>
            <a:r>
              <a:rPr lang="en" sz="1800">
                <a:solidFill>
                  <a:srgbClr val="F3F3F3"/>
                </a:solidFill>
              </a:rPr>
              <a:t>We used the following techniques to load the sprite sheets onto the FPGA:</a:t>
            </a:r>
          </a:p>
          <a:p>
            <a:pPr marL="914400" lvl="0" indent="-342900" rtl="0">
              <a:spcBef>
                <a:spcPts val="0"/>
              </a:spcBef>
              <a:buClr>
                <a:srgbClr val="F3F3F3"/>
              </a:buClr>
              <a:buSzPct val="100000"/>
              <a:buFont typeface="Arial"/>
              <a:buChar char="➢"/>
            </a:pPr>
            <a:r>
              <a:rPr lang="en" sz="1800">
                <a:solidFill>
                  <a:srgbClr val="F3F3F3"/>
                </a:solidFill>
              </a:rPr>
              <a:t>.png         .coe (6 MB)        IP Core        BRAM (max. ~576 Kbit)</a:t>
            </a:r>
          </a:p>
          <a:p>
            <a:pPr marL="914400" lvl="0" indent="-3429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73" name="Shape 173"/>
          <p:cNvCxnSpPr/>
          <p:nvPr/>
        </p:nvCxnSpPr>
        <p:spPr>
          <a:xfrm>
            <a:off x="2324575"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74" name="Shape 174"/>
          <p:cNvCxnSpPr/>
          <p:nvPr/>
        </p:nvCxnSpPr>
        <p:spPr>
          <a:xfrm>
            <a:off x="532585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75" name="Shape 175"/>
          <p:cNvCxnSpPr/>
          <p:nvPr/>
        </p:nvCxnSpPr>
        <p:spPr>
          <a:xfrm>
            <a:off x="2324575" y="4763950"/>
            <a:ext cx="399000" cy="0"/>
          </a:xfrm>
          <a:prstGeom prst="straightConnector1">
            <a:avLst/>
          </a:prstGeom>
          <a:noFill/>
          <a:ln w="19050" cap="flat">
            <a:solidFill>
              <a:schemeClr val="lt1"/>
            </a:solidFill>
            <a:prstDash val="solid"/>
            <a:round/>
            <a:headEnd type="none" w="lg" len="lg"/>
            <a:tailEnd type="triangle" w="lg" len="lg"/>
          </a:ln>
        </p:spPr>
      </p:cxnSp>
      <p:cxnSp>
        <p:nvCxnSpPr>
          <p:cNvPr id="176" name="Shape 176"/>
          <p:cNvCxnSpPr/>
          <p:nvPr/>
        </p:nvCxnSpPr>
        <p:spPr>
          <a:xfrm>
            <a:off x="4044400" y="4487150"/>
            <a:ext cx="399000" cy="0"/>
          </a:xfrm>
          <a:prstGeom prst="straightConnector1">
            <a:avLst/>
          </a:prstGeom>
          <a:noFill/>
          <a:ln w="19050" cap="flat">
            <a:solidFill>
              <a:schemeClr val="lt1"/>
            </a:solidFill>
            <a:prstDash val="solid"/>
            <a:round/>
            <a:headEnd type="none" w="lg" len="lg"/>
            <a:tailEnd type="triangle" w="lg" len="lg"/>
          </a:ln>
        </p:spPr>
      </p:cxnSp>
      <p:cxnSp>
        <p:nvCxnSpPr>
          <p:cNvPr id="177" name="Shape 177"/>
          <p:cNvCxnSpPr/>
          <p:nvPr/>
        </p:nvCxnSpPr>
        <p:spPr>
          <a:xfrm>
            <a:off x="3968200" y="4763950"/>
            <a:ext cx="399000" cy="0"/>
          </a:xfrm>
          <a:prstGeom prst="straightConnector1">
            <a:avLst/>
          </a:prstGeom>
          <a:noFill/>
          <a:ln w="19050" cap="flat">
            <a:solidFill>
              <a:schemeClr val="lt1"/>
            </a:solidFill>
            <a:prstDash val="solid"/>
            <a:round/>
            <a:headEnd type="none" w="lg" len="lg"/>
            <a:tailEnd type="triangle" w="lg" len="lg"/>
          </a:ln>
        </p:spPr>
      </p:cxnSp>
      <p:sp>
        <p:nvSpPr>
          <p:cNvPr id="178" name="Shape 178"/>
          <p:cNvSpPr txBox="1"/>
          <p:nvPr/>
        </p:nvSpPr>
        <p:spPr>
          <a:xfrm>
            <a:off x="6657837" y="3469873"/>
            <a:ext cx="1645800" cy="2382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3F3F3"/>
                </a:solidFill>
                <a:latin typeface="Muli"/>
                <a:ea typeface="Muli"/>
                <a:cs typeface="Muli"/>
                <a:sym typeface="Muli"/>
              </a:rPr>
              <a:t>198 KB </a:t>
            </a:r>
          </a:p>
        </p:txBody>
      </p:sp>
      <p:cxnSp>
        <p:nvCxnSpPr>
          <p:cNvPr id="179" name="Shape 179"/>
          <p:cNvCxnSpPr/>
          <p:nvPr/>
        </p:nvCxnSpPr>
        <p:spPr>
          <a:xfrm>
            <a:off x="5210700" y="4763950"/>
            <a:ext cx="399000" cy="0"/>
          </a:xfrm>
          <a:prstGeom prst="straightConnector1">
            <a:avLst/>
          </a:prstGeom>
          <a:noFill/>
          <a:ln w="19050" cap="flat">
            <a:solidFill>
              <a:schemeClr val="lt1"/>
            </a:solidFill>
            <a:prstDash val="solid"/>
            <a:round/>
            <a:headEnd type="none" w="lg" len="lg"/>
            <a:tailEnd type="triangle" w="lg" len="lg"/>
          </a:ln>
        </p:spPr>
      </p:cxnSp>
      <p:pic>
        <p:nvPicPr>
          <p:cNvPr id="180" name="Shape 180"/>
          <p:cNvPicPr preferRelativeResize="0"/>
          <p:nvPr/>
        </p:nvPicPr>
        <p:blipFill>
          <a:blip r:embed="rId3">
            <a:alphaModFix/>
          </a:blip>
          <a:stretch>
            <a:fillRect/>
          </a:stretch>
        </p:blipFill>
        <p:spPr>
          <a:xfrm>
            <a:off x="1178395" y="698625"/>
            <a:ext cx="5004574" cy="3143674"/>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705</Words>
  <Application>Microsoft Macintosh PowerPoint</Application>
  <PresentationFormat>On-screen Show (16:9)</PresentationFormat>
  <Paragraphs>187</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Banquo template</vt:lpstr>
      <vt:lpstr>Banquo template</vt:lpstr>
      <vt:lpstr>Street Fighter 1½ </vt:lpstr>
      <vt:lpstr>Goal &amp; Motivation </vt:lpstr>
      <vt:lpstr>PowerPoint Presentation</vt:lpstr>
      <vt:lpstr>Motivation</vt:lpstr>
      <vt:lpstr>Short Functionality </vt:lpstr>
      <vt:lpstr>High-Level System Block Diagram</vt:lpstr>
      <vt:lpstr>PowerPoint Presentation</vt:lpstr>
      <vt:lpstr>Sprite Sheets and Memory</vt:lpstr>
      <vt:lpstr>Sprite Sheets and Memory</vt:lpstr>
      <vt:lpstr>Sprite Sheets and Memory</vt:lpstr>
      <vt:lpstr>Device Utilization</vt:lpstr>
      <vt:lpstr>Device Utilization</vt:lpstr>
      <vt:lpstr>Short Specification </vt:lpstr>
      <vt:lpstr>PowerPoint Presentation</vt:lpstr>
      <vt:lpstr>Detailed Functionality </vt:lpstr>
      <vt:lpstr>Detailed System Block Diagram</vt:lpstr>
      <vt:lpstr>Verilog Code Snippet - Ken Jump</vt:lpstr>
      <vt:lpstr>PowerPoint Presentation</vt:lpstr>
      <vt:lpstr>PRIDE &amp; JOY</vt:lpstr>
      <vt:lpstr>PowerPoint Presentation</vt:lpstr>
      <vt:lpstr>Success Analysis</vt:lpstr>
      <vt:lpstr>The Game SUCCESS             </vt:lpstr>
      <vt:lpstr>Failure Analysis</vt:lpstr>
      <vt:lpstr>The Game failures       </vt:lpstr>
      <vt:lpstr>Remaining Work</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 Fighter 1½ </dc:title>
  <cp:lastModifiedBy>Igor de Paula</cp:lastModifiedBy>
  <cp:revision>1</cp:revision>
  <dcterms:modified xsi:type="dcterms:W3CDTF">2015-04-28T17:39:20Z</dcterms:modified>
</cp:coreProperties>
</file>